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99" r:id="rId3"/>
    <p:sldId id="257" r:id="rId4"/>
    <p:sldId id="286" r:id="rId5"/>
    <p:sldId id="259" r:id="rId6"/>
    <p:sldId id="287" r:id="rId7"/>
    <p:sldId id="264" r:id="rId8"/>
    <p:sldId id="288" r:id="rId9"/>
    <p:sldId id="292" r:id="rId10"/>
    <p:sldId id="294" r:id="rId11"/>
    <p:sldId id="284" r:id="rId12"/>
    <p:sldId id="291" r:id="rId13"/>
    <p:sldId id="285" r:id="rId14"/>
    <p:sldId id="289" r:id="rId15"/>
    <p:sldId id="295" r:id="rId16"/>
    <p:sldId id="29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60" autoAdjust="0"/>
    <p:restoredTop sz="75530" autoAdjust="0"/>
  </p:normalViewPr>
  <p:slideViewPr>
    <p:cSldViewPr snapToGrid="0" snapToObjects="1">
      <p:cViewPr varScale="1">
        <p:scale>
          <a:sx n="73" d="100"/>
          <a:sy n="73" d="100"/>
        </p:scale>
        <p:origin x="94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F0964-C7EF-C342-88C7-222029FA8EA0}" type="datetimeFigureOut">
              <a:rPr lang="en-US" smtClean="0"/>
              <a:t>7/25/2018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183F09-1466-2744-AD28-49487D0425E5}" type="slidenum">
              <a:rPr lang="en-US" smtClean="0"/>
              <a:t>‹#›</a:t>
            </a:fld>
            <a:endParaRPr lang="en-US"/>
          </a:p>
        </p:txBody>
      </p:sp>
    </p:spTree>
    <p:extLst>
      <p:ext uri="{BB962C8B-B14F-4D97-AF65-F5344CB8AC3E}">
        <p14:creationId xmlns:p14="http://schemas.microsoft.com/office/powerpoint/2010/main" val="1005993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pewhispanic.org/2015/09/28/modern-immigration-wave-brings-59-million-to-u-s-driving-population-growth-and-change-through-2065/"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Edit numbers (</a:t>
            </a:r>
            <a:r>
              <a:rPr lang="en-US" dirty="0" err="1"/>
              <a:t>smallers</a:t>
            </a:r>
            <a:r>
              <a:rPr lang="en-US" dirty="0"/>
              <a:t>) </a:t>
            </a:r>
            <a:r>
              <a:rPr lang="en-US" dirty="0" err="1"/>
              <a:t>hiv</a:t>
            </a:r>
            <a:endParaRPr lang="en-US" dirty="0"/>
          </a:p>
        </p:txBody>
      </p:sp>
      <p:sp>
        <p:nvSpPr>
          <p:cNvPr id="4" name="Slide Number Placeholder 3"/>
          <p:cNvSpPr>
            <a:spLocks noGrp="1"/>
          </p:cNvSpPr>
          <p:nvPr>
            <p:ph type="sldNum" sz="quarter" idx="10"/>
          </p:nvPr>
        </p:nvSpPr>
        <p:spPr/>
        <p:txBody>
          <a:bodyPr/>
          <a:lstStyle/>
          <a:p>
            <a:fld id="{29183F09-1466-2744-AD28-49487D0425E5}" type="slidenum">
              <a:rPr lang="en-US" smtClean="0"/>
              <a:t>1</a:t>
            </a:fld>
            <a:endParaRPr lang="en-US"/>
          </a:p>
        </p:txBody>
      </p:sp>
    </p:spTree>
    <p:extLst>
      <p:ext uri="{BB962C8B-B14F-4D97-AF65-F5344CB8AC3E}">
        <p14:creationId xmlns:p14="http://schemas.microsoft.com/office/powerpoint/2010/main" val="1247092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183F09-1466-2744-AD28-49487D0425E5}" type="slidenum">
              <a:rPr lang="en-US" smtClean="0"/>
              <a:t>11</a:t>
            </a:fld>
            <a:endParaRPr lang="en-US"/>
          </a:p>
        </p:txBody>
      </p:sp>
    </p:spTree>
    <p:extLst>
      <p:ext uri="{BB962C8B-B14F-4D97-AF65-F5344CB8AC3E}">
        <p14:creationId xmlns:p14="http://schemas.microsoft.com/office/powerpoint/2010/main" val="11645906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Results of a linear regression analysis</a:t>
            </a:r>
          </a:p>
          <a:p>
            <a:r>
              <a:rPr lang="en-US" dirty="0"/>
              <a:t>Remind the audience of the definition of concern with public charge designation; using publicly health care services will jeopardize their </a:t>
            </a:r>
            <a:r>
              <a:rPr lang="en-US" dirty="0" err="1"/>
              <a:t>elegility</a:t>
            </a:r>
            <a:r>
              <a:rPr lang="en-US" dirty="0"/>
              <a:t> to apply for immigration status adjustment</a:t>
            </a:r>
          </a:p>
          <a:p>
            <a:r>
              <a:rPr lang="en-US" dirty="0"/>
              <a:t>Only factor that emerged as significantly associated with seeking health care services </a:t>
            </a:r>
          </a:p>
          <a:p>
            <a:r>
              <a:rPr lang="en-US" dirty="0"/>
              <a:t>The more concern with being designated as a public charge the more fear you have of seeking health care services</a:t>
            </a:r>
          </a:p>
          <a:p>
            <a:r>
              <a:rPr lang="en-US" dirty="0"/>
              <a:t>Read the note</a:t>
            </a:r>
          </a:p>
          <a:p>
            <a:r>
              <a:rPr lang="en-US" dirty="0"/>
              <a:t>This factor alone predicted….</a:t>
            </a:r>
          </a:p>
        </p:txBody>
      </p:sp>
      <p:sp>
        <p:nvSpPr>
          <p:cNvPr id="4" name="Slide Number Placeholder 3"/>
          <p:cNvSpPr>
            <a:spLocks noGrp="1"/>
          </p:cNvSpPr>
          <p:nvPr>
            <p:ph type="sldNum" sz="quarter" idx="10"/>
          </p:nvPr>
        </p:nvSpPr>
        <p:spPr/>
        <p:txBody>
          <a:bodyPr/>
          <a:lstStyle/>
          <a:p>
            <a:fld id="{29183F09-1466-2744-AD28-49487D0425E5}" type="slidenum">
              <a:rPr lang="en-US" smtClean="0"/>
              <a:t>12</a:t>
            </a:fld>
            <a:endParaRPr lang="en-US"/>
          </a:p>
        </p:txBody>
      </p:sp>
    </p:spTree>
    <p:extLst>
      <p:ext uri="{BB962C8B-B14F-4D97-AF65-F5344CB8AC3E}">
        <p14:creationId xmlns:p14="http://schemas.microsoft.com/office/powerpoint/2010/main" val="40177076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Linear regression</a:t>
            </a:r>
          </a:p>
          <a:p>
            <a:r>
              <a:rPr lang="en-US" dirty="0"/>
              <a:t>The more concern with being designated as a public charge, the more barriers to accessing health care services</a:t>
            </a:r>
          </a:p>
        </p:txBody>
      </p:sp>
      <p:sp>
        <p:nvSpPr>
          <p:cNvPr id="4" name="Slide Number Placeholder 3"/>
          <p:cNvSpPr>
            <a:spLocks noGrp="1"/>
          </p:cNvSpPr>
          <p:nvPr>
            <p:ph type="sldNum" sz="quarter" idx="10"/>
          </p:nvPr>
        </p:nvSpPr>
        <p:spPr/>
        <p:txBody>
          <a:bodyPr/>
          <a:lstStyle/>
          <a:p>
            <a:fld id="{29183F09-1466-2744-AD28-49487D0425E5}" type="slidenum">
              <a:rPr lang="en-US" smtClean="0"/>
              <a:t>13</a:t>
            </a:fld>
            <a:endParaRPr lang="en-US"/>
          </a:p>
        </p:txBody>
      </p:sp>
    </p:spTree>
    <p:extLst>
      <p:ext uri="{BB962C8B-B14F-4D97-AF65-F5344CB8AC3E}">
        <p14:creationId xmlns:p14="http://schemas.microsoft.com/office/powerpoint/2010/main" val="1865945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Logistic regression</a:t>
            </a:r>
          </a:p>
          <a:p>
            <a:r>
              <a:rPr lang="en-US" dirty="0"/>
              <a:t>The more concern with being designated with public charge the less likely they are to test for HIV in the last year</a:t>
            </a:r>
          </a:p>
          <a:p>
            <a:r>
              <a:rPr lang="en-US" dirty="0"/>
              <a:t>Read </a:t>
            </a:r>
            <a:r>
              <a:rPr lang="en-US" dirty="0" err="1"/>
              <a:t>NOte</a:t>
            </a:r>
            <a:endParaRPr lang="en-US" dirty="0"/>
          </a:p>
        </p:txBody>
      </p:sp>
      <p:sp>
        <p:nvSpPr>
          <p:cNvPr id="4" name="Slide Number Placeholder 3"/>
          <p:cNvSpPr>
            <a:spLocks noGrp="1"/>
          </p:cNvSpPr>
          <p:nvPr>
            <p:ph type="sldNum" sz="quarter" idx="10"/>
          </p:nvPr>
        </p:nvSpPr>
        <p:spPr/>
        <p:txBody>
          <a:bodyPr/>
          <a:lstStyle/>
          <a:p>
            <a:fld id="{29183F09-1466-2744-AD28-49487D0425E5}" type="slidenum">
              <a:rPr lang="en-US" smtClean="0"/>
              <a:t>14</a:t>
            </a:fld>
            <a:endParaRPr lang="en-US"/>
          </a:p>
        </p:txBody>
      </p:sp>
    </p:spTree>
    <p:extLst>
      <p:ext uri="{BB962C8B-B14F-4D97-AF65-F5344CB8AC3E}">
        <p14:creationId xmlns:p14="http://schemas.microsoft.com/office/powerpoint/2010/main" val="30298696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2400" dirty="0">
                <a:latin typeface="Franklin Gothic Book" panose="020B0503020102020204" pitchFamily="34" charset="0"/>
                <a:cs typeface="Times New Roman" panose="02020603050405020304" pitchFamily="18" charset="0"/>
              </a:rPr>
              <a:t>Immigration law and policy is a structural factor that could exert a powerful effect on health care seeking behaviors</a:t>
            </a:r>
          </a:p>
          <a:p>
            <a:pPr lvl="1"/>
            <a:r>
              <a:rPr lang="es-MX" sz="2400" i="0" dirty="0">
                <a:latin typeface="Franklin Gothic Book" panose="020B0503020102020204" pitchFamily="34" charset="0"/>
                <a:cs typeface="Times New Roman" panose="02020603050405020304" pitchFamily="18" charset="0"/>
              </a:rPr>
              <a:t>The potential effect of immigration laws and policies has seldom been operationalized as individual level concerns, beliefs, perceptions </a:t>
            </a:r>
          </a:p>
          <a:p>
            <a:pPr lvl="1"/>
            <a:r>
              <a:rPr lang="es-MX" sz="2400" i="0" dirty="0">
                <a:latin typeface="Franklin Gothic Book" panose="020B0503020102020204" pitchFamily="34" charset="0"/>
                <a:cs typeface="Times New Roman" panose="02020603050405020304" pitchFamily="18" charset="0"/>
              </a:rPr>
              <a:t>Future research should be geared towards improving the measurement of laws and policies as individual level perceptions</a:t>
            </a:r>
          </a:p>
          <a:p>
            <a:pPr marL="530352" lvl="1" indent="0">
              <a:buNone/>
            </a:pPr>
            <a:endParaRPr lang="es-MX" sz="2400" dirty="0">
              <a:latin typeface="Franklin Gothic Book" panose="020B0503020102020204" pitchFamily="34" charset="0"/>
              <a:cs typeface="Times New Roman" panose="02020603050405020304" pitchFamily="18" charset="0"/>
            </a:endParaRPr>
          </a:p>
          <a:p>
            <a:r>
              <a:rPr lang="es-MX" sz="2400" dirty="0">
                <a:latin typeface="Franklin Gothic Book" panose="020B0503020102020204" pitchFamily="34" charset="0"/>
                <a:cs typeface="Times New Roman" panose="02020603050405020304" pitchFamily="18" charset="0"/>
              </a:rPr>
              <a:t>Future research should include replicating our findings with populations in other areas of the world experiencing increased restrictive immigration laws and policies especially with men and displaced and refugee populations</a:t>
            </a:r>
          </a:p>
          <a:p>
            <a:pPr marL="0" indent="0">
              <a:buNone/>
            </a:pPr>
            <a:endParaRPr lang="es-MX" sz="2400" dirty="0">
              <a:latin typeface="Franklin Gothic Book" panose="020B0503020102020204" pitchFamily="34" charset="0"/>
              <a:cs typeface="Times New Roman" panose="02020603050405020304" pitchFamily="18" charset="0"/>
            </a:endParaRPr>
          </a:p>
          <a:p>
            <a:r>
              <a:rPr lang="es-MX" sz="2400" dirty="0">
                <a:latin typeface="Franklin Gothic Book" panose="020B0503020102020204" pitchFamily="34" charset="0"/>
                <a:cs typeface="Times New Roman" panose="02020603050405020304" pitchFamily="18" charset="0"/>
              </a:rPr>
              <a:t>Our group is testing a structural equation model to assess the simultaneous influence of immigration related structural and individual level factors on HIV testing</a:t>
            </a:r>
          </a:p>
          <a:p>
            <a:r>
              <a:rPr lang="es-MX" sz="2400" b="1" dirty="0">
                <a:latin typeface="Franklin Gothic Book" panose="020B0503020102020204" pitchFamily="34" charset="0"/>
                <a:cs typeface="Times New Roman" panose="02020603050405020304" pitchFamily="18" charset="0"/>
              </a:rPr>
              <a:t>Our discussion should be taken in light of the limitations of our study: </a:t>
            </a:r>
          </a:p>
          <a:p>
            <a:r>
              <a:rPr lang="es-MX" sz="2400" b="1" dirty="0">
                <a:latin typeface="Franklin Gothic Book" panose="020B0503020102020204" pitchFamily="34" charset="0"/>
                <a:cs typeface="Times New Roman" panose="02020603050405020304" pitchFamily="18" charset="0"/>
              </a:rPr>
              <a:t>Al fina: we are currently collecting more data to reduce generalizability limitation</a:t>
            </a:r>
          </a:p>
          <a:p>
            <a:endParaRPr lang="es-MX" sz="2400" dirty="0">
              <a:latin typeface="Franklin Gothic Book" panose="020B0503020102020204" pitchFamily="34" charset="0"/>
              <a:cs typeface="Times New Roman" panose="02020603050405020304" pitchFamily="18" charset="0"/>
            </a:endParaRPr>
          </a:p>
          <a:p>
            <a:r>
              <a:rPr lang="es-MX" sz="2400" dirty="0">
                <a:latin typeface="Franklin Gothic Book" panose="020B0503020102020204" pitchFamily="34" charset="0"/>
                <a:cs typeface="Times New Roman" panose="02020603050405020304" pitchFamily="18" charset="0"/>
              </a:rPr>
              <a:t>Data was collected in 2015, it was stressful but we relied on strong our strong partnership, </a:t>
            </a:r>
          </a:p>
          <a:p>
            <a:r>
              <a:rPr lang="es-MX" sz="2400" dirty="0">
                <a:latin typeface="Franklin Gothic Book" panose="020B0503020102020204" pitchFamily="34" charset="0"/>
                <a:cs typeface="Times New Roman" panose="02020603050405020304" pitchFamily="18" charset="0"/>
              </a:rPr>
              <a:t>What would these results look like after trump?</a:t>
            </a:r>
          </a:p>
          <a:p>
            <a:r>
              <a:rPr lang="es-MX" sz="2400" dirty="0">
                <a:latin typeface="Franklin Gothic Book" panose="020B0503020102020204" pitchFamily="34" charset="0"/>
                <a:cs typeface="Times New Roman" panose="02020603050405020304" pitchFamily="18" charset="0"/>
              </a:rPr>
              <a:t>We are currently collecting data and it will more difficult but some organizations continue to help </a:t>
            </a:r>
          </a:p>
          <a:p>
            <a:r>
              <a:rPr lang="es-MX" sz="2400" dirty="0">
                <a:latin typeface="Franklin Gothic Book" panose="020B0503020102020204" pitchFamily="34" charset="0"/>
                <a:cs typeface="Times New Roman" panose="02020603050405020304" pitchFamily="18" charset="0"/>
              </a:rPr>
              <a:t>No drug use: decided to focus on HIV testing as one of the factros was particuar high with HIV testing</a:t>
            </a:r>
          </a:p>
          <a:p>
            <a:endParaRPr lang="en-US" dirty="0"/>
          </a:p>
        </p:txBody>
      </p:sp>
      <p:sp>
        <p:nvSpPr>
          <p:cNvPr id="4" name="Slide Number Placeholder 3"/>
          <p:cNvSpPr>
            <a:spLocks noGrp="1"/>
          </p:cNvSpPr>
          <p:nvPr>
            <p:ph type="sldNum" sz="quarter" idx="10"/>
          </p:nvPr>
        </p:nvSpPr>
        <p:spPr/>
        <p:txBody>
          <a:bodyPr/>
          <a:lstStyle/>
          <a:p>
            <a:fld id="{29183F09-1466-2744-AD28-49487D0425E5}" type="slidenum">
              <a:rPr lang="en-US" smtClean="0"/>
              <a:t>15</a:t>
            </a:fld>
            <a:endParaRPr lang="en-US"/>
          </a:p>
        </p:txBody>
      </p:sp>
    </p:spTree>
    <p:extLst>
      <p:ext uri="{BB962C8B-B14F-4D97-AF65-F5344CB8AC3E}">
        <p14:creationId xmlns:p14="http://schemas.microsoft.com/office/powerpoint/2010/main" val="4270805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ea typeface="Franklin Gothic Heavy" charset="0"/>
                <a:cs typeface="Franklin Gothic Heavy" charset="0"/>
              </a:rPr>
              <a:t>57.5 million Hispanic in the U.S, in 2016</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ea typeface="Franklin Gothic Heavy" charset="0"/>
                <a:cs typeface="Franklin Gothic Heavy" charset="0"/>
              </a:rPr>
              <a:t>43.7 million immigrants in the U.S,</a:t>
            </a:r>
            <a:r>
              <a:rPr lang="en-US" baseline="0" dirty="0">
                <a:ea typeface="Franklin Gothic Heavy" charset="0"/>
                <a:cs typeface="Franklin Gothic Heavy" charset="0"/>
              </a:rPr>
              <a:t> in 2016 accounting for 13.5 percent of the U.S population</a:t>
            </a:r>
            <a:endParaRPr lang="en-US" dirty="0">
              <a:ea typeface="Franklin Gothic Heavy" charset="0"/>
              <a:cs typeface="Franklin Gothic Heavy" charset="0"/>
            </a:endParaRPr>
          </a:p>
          <a:p>
            <a:r>
              <a:rPr lang="en-US" sz="1200" b="0" i="0" kern="1200" dirty="0">
                <a:solidFill>
                  <a:schemeClr val="tx1"/>
                </a:solidFill>
                <a:effectLst/>
                <a:latin typeface="+mn-lt"/>
                <a:ea typeface="+mn-ea"/>
                <a:cs typeface="+mn-cs"/>
              </a:rPr>
              <a:t>According to the latest </a:t>
            </a:r>
            <a:r>
              <a:rPr lang="en-US" sz="1200" b="0" i="0" u="none" strike="noStrike" kern="1200" dirty="0">
                <a:solidFill>
                  <a:schemeClr val="tx1"/>
                </a:solidFill>
                <a:effectLst/>
                <a:latin typeface="+mn-lt"/>
                <a:ea typeface="+mn-ea"/>
                <a:cs typeface="+mn-cs"/>
                <a:hlinkClick r:id="rId3"/>
              </a:rPr>
              <a:t>Pew Research Center projections</a:t>
            </a:r>
            <a:r>
              <a:rPr lang="en-US" sz="1200" b="0" i="0" kern="1200" dirty="0">
                <a:solidFill>
                  <a:schemeClr val="tx1"/>
                </a:solidFill>
                <a:effectLst/>
                <a:latin typeface="+mn-lt"/>
                <a:ea typeface="+mn-ea"/>
                <a:cs typeface="+mn-cs"/>
              </a:rPr>
              <a:t>, the Hispanic share of the U.S. population is expected to reach 24% by 2065.</a:t>
            </a:r>
          </a:p>
          <a:p>
            <a:r>
              <a:rPr lang="en-US" sz="1200" b="0" i="0" kern="1200" dirty="0">
                <a:solidFill>
                  <a:schemeClr val="tx1"/>
                </a:solidFill>
                <a:effectLst/>
                <a:latin typeface="+mn-lt"/>
                <a:ea typeface="+mn-ea"/>
                <a:cs typeface="+mn-cs"/>
              </a:rPr>
              <a:t>In 2015, 11.6 million immigrants</a:t>
            </a:r>
            <a:r>
              <a:rPr lang="en-US" sz="1200" b="0" i="0" kern="1200" baseline="0" dirty="0">
                <a:solidFill>
                  <a:schemeClr val="tx1"/>
                </a:solidFill>
                <a:effectLst/>
                <a:latin typeface="+mn-lt"/>
                <a:ea typeface="+mn-ea"/>
                <a:cs typeface="+mn-cs"/>
              </a:rPr>
              <a:t> living in the U.S were from Mexico, accounting for 27% of all U.S immigrants (Pew Research center)</a:t>
            </a:r>
            <a:endParaRPr lang="en-US" dirty="0"/>
          </a:p>
        </p:txBody>
      </p:sp>
      <p:sp>
        <p:nvSpPr>
          <p:cNvPr id="4" name="Slide Number Placeholder 3"/>
          <p:cNvSpPr>
            <a:spLocks noGrp="1"/>
          </p:cNvSpPr>
          <p:nvPr>
            <p:ph type="sldNum" sz="quarter" idx="10"/>
          </p:nvPr>
        </p:nvSpPr>
        <p:spPr/>
        <p:txBody>
          <a:bodyPr/>
          <a:lstStyle/>
          <a:p>
            <a:fld id="{29183F09-1466-2744-AD28-49487D0425E5}" type="slidenum">
              <a:rPr lang="en-US" smtClean="0"/>
              <a:t>3</a:t>
            </a:fld>
            <a:endParaRPr lang="en-US"/>
          </a:p>
        </p:txBody>
      </p:sp>
    </p:spTree>
    <p:extLst>
      <p:ext uri="{BB962C8B-B14F-4D97-AF65-F5344CB8AC3E}">
        <p14:creationId xmlns:p14="http://schemas.microsoft.com/office/powerpoint/2010/main" val="366688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Hispanic immigrants are disproportionately impacted by health disparities: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that undocumented Latino immigrants have more difficulty accessing and obtaining health services compared to Latino immigrants with documented legal status</a:t>
            </a:r>
            <a:r>
              <a:rPr lang="en-US" dirty="0">
                <a:effectLst/>
              </a:rPr>
              <a:t>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not utilizing routine medical services is associated with poor health outcomes such as </a:t>
            </a:r>
            <a:r>
              <a:rPr lang="en-US" sz="1200" b="1" kern="1200" dirty="0">
                <a:solidFill>
                  <a:schemeClr val="tx1"/>
                </a:solidFill>
                <a:effectLst/>
                <a:latin typeface="+mn-lt"/>
                <a:ea typeface="+mn-ea"/>
                <a:cs typeface="+mn-cs"/>
              </a:rPr>
              <a:t>longer stays in hospitals, more acute health crises, and high mortality rate</a:t>
            </a:r>
            <a:r>
              <a:rPr lang="en-US" sz="1200" kern="1200" dirty="0">
                <a:solidFill>
                  <a:schemeClr val="tx1"/>
                </a:solidFill>
                <a:effectLst/>
                <a:latin typeface="+mn-lt"/>
                <a:ea typeface="+mn-ea"/>
                <a:cs typeface="+mn-cs"/>
              </a:rPr>
              <a:t>s among Latino immigrants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second highest rate of HIV infection of any racial or ethnic minority group in the U.S. (Enriquez et al., 2010).</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Latino immigrants are three times more likely to receive a late HIV-positive diagnosis than persons who are not Latino (Levy, et al., 2007).  </a:t>
            </a:r>
            <a:endParaRPr lang="en-US" b="1" dirty="0"/>
          </a:p>
          <a:p>
            <a:endParaRPr lang="en-US" dirty="0"/>
          </a:p>
        </p:txBody>
      </p:sp>
      <p:sp>
        <p:nvSpPr>
          <p:cNvPr id="4" name="Slide Number Placeholder 3"/>
          <p:cNvSpPr>
            <a:spLocks noGrp="1"/>
          </p:cNvSpPr>
          <p:nvPr>
            <p:ph type="sldNum" sz="quarter" idx="10"/>
          </p:nvPr>
        </p:nvSpPr>
        <p:spPr/>
        <p:txBody>
          <a:bodyPr/>
          <a:lstStyle/>
          <a:p>
            <a:fld id="{29183F09-1466-2744-AD28-49487D0425E5}" type="slidenum">
              <a:rPr lang="en-US" smtClean="0"/>
              <a:t>4</a:t>
            </a:fld>
            <a:endParaRPr lang="en-US"/>
          </a:p>
        </p:txBody>
      </p:sp>
    </p:spTree>
    <p:extLst>
      <p:ext uri="{BB962C8B-B14F-4D97-AF65-F5344CB8AC3E}">
        <p14:creationId xmlns:p14="http://schemas.microsoft.com/office/powerpoint/2010/main" val="855558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Previous research has found a number of factors that act as barriers to accessing health care and HIV testing: (edit references)</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Some of the obstacles include </a:t>
            </a:r>
            <a:r>
              <a:rPr lang="en-US" sz="1200" b="1" kern="1200" dirty="0">
                <a:solidFill>
                  <a:schemeClr val="tx1"/>
                </a:solidFill>
                <a:effectLst/>
                <a:latin typeface="+mn-lt"/>
                <a:ea typeface="+mn-ea"/>
                <a:cs typeface="+mn-cs"/>
              </a:rPr>
              <a:t>lack of bilingual health care services, low health literacy</a:t>
            </a:r>
            <a:r>
              <a:rPr lang="en-US" sz="1200" kern="1200" dirty="0">
                <a:solidFill>
                  <a:schemeClr val="tx1"/>
                </a:solidFill>
                <a:effectLst/>
                <a:latin typeface="+mn-lt"/>
                <a:ea typeface="+mn-ea"/>
                <a:cs typeface="+mn-cs"/>
              </a:rPr>
              <a:t>, and logistical barriers to accessing care such as </a:t>
            </a:r>
            <a:r>
              <a:rPr lang="en-US" sz="1200" b="1" kern="1200" dirty="0">
                <a:solidFill>
                  <a:schemeClr val="tx1"/>
                </a:solidFill>
                <a:effectLst/>
                <a:latin typeface="+mn-lt"/>
                <a:ea typeface="+mn-ea"/>
                <a:cs typeface="+mn-cs"/>
              </a:rPr>
              <a:t>lack of transportation and limited knowledge of available health services, including HIV services </a:t>
            </a:r>
            <a:endParaRPr lang="en-US" b="1" dirty="0"/>
          </a:p>
          <a:p>
            <a:endParaRPr lang="en-US" baseline="0" dirty="0"/>
          </a:p>
          <a:p>
            <a:r>
              <a:rPr lang="en-US" dirty="0"/>
              <a:t>Fear of deportation</a:t>
            </a:r>
            <a:r>
              <a:rPr lang="en-US" baseline="30000" dirty="0"/>
              <a:t>2</a:t>
            </a:r>
            <a:endParaRPr lang="en-US" dirty="0"/>
          </a:p>
          <a:p>
            <a:pPr lvl="1"/>
            <a:r>
              <a:rPr lang="en-US" dirty="0"/>
              <a:t>Access HIV screening and care</a:t>
            </a:r>
          </a:p>
          <a:p>
            <a:pPr lvl="1"/>
            <a:endParaRPr lang="en-US" dirty="0"/>
          </a:p>
          <a:p>
            <a:pPr lvl="1"/>
            <a:r>
              <a:rPr lang="en-US" dirty="0"/>
              <a:t>Perceived HIV stigma</a:t>
            </a:r>
          </a:p>
          <a:p>
            <a:r>
              <a:rPr lang="en-US" dirty="0"/>
              <a:t>Stigma related experiences</a:t>
            </a:r>
            <a:r>
              <a:rPr lang="en-US" baseline="30000" dirty="0"/>
              <a:t>3</a:t>
            </a:r>
            <a:endParaRPr lang="en-US" dirty="0"/>
          </a:p>
          <a:p>
            <a:pPr lvl="1"/>
            <a:r>
              <a:rPr lang="en-US" dirty="0"/>
              <a:t>Delayed testing and seeking care</a:t>
            </a:r>
          </a:p>
          <a:p>
            <a:endParaRPr lang="en-US" dirty="0"/>
          </a:p>
        </p:txBody>
      </p:sp>
      <p:sp>
        <p:nvSpPr>
          <p:cNvPr id="4" name="Slide Number Placeholder 3"/>
          <p:cNvSpPr>
            <a:spLocks noGrp="1"/>
          </p:cNvSpPr>
          <p:nvPr>
            <p:ph type="sldNum" sz="quarter" idx="10"/>
          </p:nvPr>
        </p:nvSpPr>
        <p:spPr/>
        <p:txBody>
          <a:bodyPr/>
          <a:lstStyle/>
          <a:p>
            <a:fld id="{29183F09-1466-2744-AD28-49487D0425E5}" type="slidenum">
              <a:rPr lang="en-US" smtClean="0"/>
              <a:t>5</a:t>
            </a:fld>
            <a:endParaRPr lang="en-US"/>
          </a:p>
        </p:txBody>
      </p:sp>
    </p:spTree>
    <p:extLst>
      <p:ext uri="{BB962C8B-B14F-4D97-AF65-F5344CB8AC3E}">
        <p14:creationId xmlns:p14="http://schemas.microsoft.com/office/powerpoint/2010/main" val="1649486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Past research has documented barriers to health care access among Latinos but a gap in research is the lack of studies focusing on the impact of immigration related concerns on health care access and HIV testing</a:t>
            </a:r>
          </a:p>
          <a:p>
            <a:endParaRPr lang="en-US" dirty="0"/>
          </a:p>
          <a:p>
            <a:r>
              <a:rPr lang="en-US" dirty="0"/>
              <a:t>The few studies that exist have focus on studying behavioral change before and after a particular immigration law is put into effect therefore there is a lack of studies that assess the potential effect….</a:t>
            </a:r>
          </a:p>
          <a:p>
            <a:endParaRPr lang="en-US" b="1"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Our research team developed a scale to assess an individual’s perceptions, about the implication of accessing health care services for adjustment of immigration status: </a:t>
            </a:r>
            <a:endParaRPr lang="en-US" b="1" dirty="0">
              <a:effectLst/>
            </a:endParaRPr>
          </a:p>
          <a:p>
            <a:r>
              <a:rPr lang="en-US" sz="1200" b="1" kern="1200" dirty="0">
                <a:solidFill>
                  <a:schemeClr val="tx1"/>
                </a:solidFill>
                <a:effectLst/>
                <a:latin typeface="+mn-lt"/>
                <a:ea typeface="+mn-ea"/>
                <a:cs typeface="+mn-cs"/>
              </a:rPr>
              <a:t>Concern</a:t>
            </a:r>
            <a:r>
              <a:rPr lang="en-US" sz="1200" b="1" kern="1200" baseline="0" dirty="0">
                <a:solidFill>
                  <a:schemeClr val="tx1"/>
                </a:solidFill>
                <a:effectLst/>
                <a:latin typeface="+mn-lt"/>
                <a:ea typeface="+mn-ea"/>
                <a:cs typeface="+mn-cs"/>
              </a:rPr>
              <a:t> of public charge designation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Immigrants’ beliefs that using publicly funded healthcare can jeopardize their own or loved ones’ immigration expectations. </a:t>
            </a:r>
          </a:p>
          <a:p>
            <a:endParaRPr lang="en-US" sz="1200"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a:t>Confidentiality of Health Information:</a:t>
            </a:r>
            <a:r>
              <a:rPr lang="en-US" b="1" baseline="0" dirty="0"/>
              <a:t> </a:t>
            </a:r>
            <a:r>
              <a:rPr lang="en-US" sz="1200" kern="1200" dirty="0">
                <a:solidFill>
                  <a:schemeClr val="tx1"/>
                </a:solidFill>
                <a:effectLst/>
                <a:latin typeface="+mn-lt"/>
                <a:ea typeface="+mn-ea"/>
                <a:cs typeface="+mn-cs"/>
              </a:rPr>
              <a:t>immigrants’ beliefs that their medical information is shared with immigration officials.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HIV as a disfavored disease: </a:t>
            </a:r>
            <a:r>
              <a:rPr lang="en-US" sz="1200" kern="1200" dirty="0">
                <a:solidFill>
                  <a:schemeClr val="tx1"/>
                </a:solidFill>
                <a:effectLst/>
                <a:latin typeface="+mn-lt"/>
                <a:ea typeface="+mn-ea"/>
                <a:cs typeface="+mn-cs"/>
              </a:rPr>
              <a:t>beliefs about the relevance of HIV in immigration judgments and beliefs that health care providers will report immigrants who seek HIV testing or are diagnosed with HIV</a:t>
            </a:r>
            <a:r>
              <a:rPr lang="en-US" dirty="0">
                <a:effectLst/>
              </a:rPr>
              <a:t> </a:t>
            </a:r>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29183F09-1466-2744-AD28-49487D0425E5}" type="slidenum">
              <a:rPr lang="en-US" smtClean="0"/>
              <a:t>6</a:t>
            </a:fld>
            <a:endParaRPr lang="en-US"/>
          </a:p>
        </p:txBody>
      </p:sp>
    </p:spTree>
    <p:extLst>
      <p:ext uri="{BB962C8B-B14F-4D97-AF65-F5344CB8AC3E}">
        <p14:creationId xmlns:p14="http://schemas.microsoft.com/office/powerpoint/2010/main" val="371731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ILCS=immigration law concerns </a:t>
            </a:r>
            <a:r>
              <a:rPr lang="en-US" dirty="0" err="1"/>
              <a:t>scal</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To </a:t>
            </a:r>
            <a:r>
              <a:rPr lang="en-US" baseline="0" dirty="0" err="1"/>
              <a:t>undestand</a:t>
            </a:r>
            <a:r>
              <a:rPr lang="en-US" baseline="0" dirty="0"/>
              <a:t> the influence the immigration law </a:t>
            </a:r>
            <a:r>
              <a:rPr lang="en-US" baseline="0" dirty="0" err="1"/>
              <a:t>concenrns</a:t>
            </a:r>
            <a:r>
              <a:rPr lang="en-US" baseline="0" dirty="0"/>
              <a:t> on health care utilization</a:t>
            </a:r>
            <a:endParaRPr lang="en-US" dirty="0"/>
          </a:p>
          <a:p>
            <a:r>
              <a:rPr lang="en-US" baseline="0" dirty="0"/>
              <a:t>To </a:t>
            </a:r>
            <a:r>
              <a:rPr lang="en-US" baseline="0" dirty="0" err="1"/>
              <a:t>undestand</a:t>
            </a:r>
            <a:r>
              <a:rPr lang="en-US" baseline="0" dirty="0"/>
              <a:t> the influence the immigration law </a:t>
            </a:r>
            <a:r>
              <a:rPr lang="en-US" baseline="0" dirty="0" err="1"/>
              <a:t>concenrns</a:t>
            </a:r>
            <a:r>
              <a:rPr lang="en-US" baseline="0" dirty="0"/>
              <a:t> on HIV testing</a:t>
            </a:r>
          </a:p>
          <a:p>
            <a:endParaRPr lang="en-US" baseline="0" dirty="0"/>
          </a:p>
          <a:p>
            <a:r>
              <a:rPr lang="en-US" baseline="0" dirty="0"/>
              <a:t>Why these two states? </a:t>
            </a:r>
          </a:p>
          <a:p>
            <a:r>
              <a:rPr lang="en-US" baseline="0" dirty="0"/>
              <a:t>Because we wanted to vary the extend possible how restrictive the immigration environment was </a:t>
            </a:r>
          </a:p>
          <a:p>
            <a:endParaRPr lang="en-US" baseline="0" dirty="0"/>
          </a:p>
          <a:p>
            <a:r>
              <a:rPr lang="en-US" baseline="0" dirty="0"/>
              <a:t>Why Virginia is more restrictive:</a:t>
            </a:r>
          </a:p>
          <a:p>
            <a:r>
              <a:rPr lang="en-US" baseline="0" dirty="0"/>
              <a:t>Police officers acting as ICE</a:t>
            </a:r>
          </a:p>
          <a:p>
            <a:r>
              <a:rPr lang="en-US" baseline="0" dirty="0"/>
              <a:t>More immigration raids</a:t>
            </a:r>
          </a:p>
          <a:p>
            <a:r>
              <a:rPr lang="en-US" baseline="0" dirty="0"/>
              <a:t>Less government protection for immigrants </a:t>
            </a:r>
            <a:endParaRPr lang="en-US" dirty="0"/>
          </a:p>
        </p:txBody>
      </p:sp>
      <p:sp>
        <p:nvSpPr>
          <p:cNvPr id="4" name="Slide Number Placeholder 3"/>
          <p:cNvSpPr>
            <a:spLocks noGrp="1"/>
          </p:cNvSpPr>
          <p:nvPr>
            <p:ph type="sldNum" sz="quarter" idx="10"/>
          </p:nvPr>
        </p:nvSpPr>
        <p:spPr/>
        <p:txBody>
          <a:bodyPr/>
          <a:lstStyle/>
          <a:p>
            <a:fld id="{29183F09-1466-2744-AD28-49487D0425E5}" type="slidenum">
              <a:rPr lang="en-US" smtClean="0"/>
              <a:t>7</a:t>
            </a:fld>
            <a:endParaRPr lang="en-US"/>
          </a:p>
        </p:txBody>
      </p:sp>
    </p:spTree>
    <p:extLst>
      <p:ext uri="{BB962C8B-B14F-4D97-AF65-F5344CB8AC3E}">
        <p14:creationId xmlns:p14="http://schemas.microsoft.com/office/powerpoint/2010/main" val="586539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Participants were recruited primarily through Spanish radio ads and referrals from a network of community based organizations serving Hispanics in metropolitan areas in two states within the U.S. Community based organizations formed through a partnership with a major AIDS Service Organization (ASO) in both states. The ASO facilitated the formation of partnerships with their existing prevention and treatment organizational networks. </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ACASI</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on laptop computers with headphones for privacy.</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Participants heard survey items in Spanish through headphones while also viewing the questions on a notebook computer screen. They responded by entering their answers directly on the computer by selecting the appropriate key on the computer keyboard. ACASI technology was used because it was expected that potential participants would not read at the grade level needed to read survey items (Pew, 2007).</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Sexual risk behavior for men: (either/or)</a:t>
            </a:r>
          </a:p>
          <a:p>
            <a:r>
              <a:rPr lang="en-US" sz="1200" kern="1200" dirty="0">
                <a:solidFill>
                  <a:schemeClr val="tx1"/>
                </a:solidFill>
                <a:effectLst/>
                <a:latin typeface="+mn-lt"/>
                <a:ea typeface="+mn-ea"/>
                <a:cs typeface="+mn-cs"/>
              </a:rPr>
              <a:t>Engage in unprotected sex</a:t>
            </a:r>
          </a:p>
          <a:p>
            <a:r>
              <a:rPr lang="en-US" sz="1200" kern="1200" dirty="0">
                <a:solidFill>
                  <a:schemeClr val="tx1"/>
                </a:solidFill>
                <a:effectLst/>
                <a:latin typeface="+mn-lt"/>
                <a:ea typeface="+mn-ea"/>
                <a:cs typeface="+mn-cs"/>
              </a:rPr>
              <a:t>Engage in sexual relations with more than 1 partner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Sexual behavior: women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Expanded the inclusion criteria who were in a monogamous relationship, (they are at risk of having HIV because of their partner’s behavior)</a:t>
            </a:r>
            <a:endParaRPr lang="en-US" dirty="0"/>
          </a:p>
        </p:txBody>
      </p:sp>
      <p:sp>
        <p:nvSpPr>
          <p:cNvPr id="4" name="Slide Number Placeholder 3"/>
          <p:cNvSpPr>
            <a:spLocks noGrp="1"/>
          </p:cNvSpPr>
          <p:nvPr>
            <p:ph type="sldNum" sz="quarter" idx="10"/>
          </p:nvPr>
        </p:nvSpPr>
        <p:spPr/>
        <p:txBody>
          <a:bodyPr/>
          <a:lstStyle/>
          <a:p>
            <a:fld id="{29183F09-1466-2744-AD28-49487D0425E5}" type="slidenum">
              <a:rPr lang="en-US" smtClean="0"/>
              <a:t>8</a:t>
            </a:fld>
            <a:endParaRPr lang="en-US"/>
          </a:p>
        </p:txBody>
      </p:sp>
    </p:spTree>
    <p:extLst>
      <p:ext uri="{BB962C8B-B14F-4D97-AF65-F5344CB8AC3E}">
        <p14:creationId xmlns:p14="http://schemas.microsoft.com/office/powerpoint/2010/main" val="1190536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 339</a:t>
            </a:r>
          </a:p>
          <a:p>
            <a:r>
              <a:rPr lang="en-US" dirty="0"/>
              <a:t>Missing country</a:t>
            </a:r>
            <a:r>
              <a:rPr lang="en-US" baseline="0" dirty="0"/>
              <a:t> of origin</a:t>
            </a:r>
            <a:endParaRPr lang="en-US" dirty="0"/>
          </a:p>
        </p:txBody>
      </p:sp>
      <p:sp>
        <p:nvSpPr>
          <p:cNvPr id="4" name="Slide Number Placeholder 3"/>
          <p:cNvSpPr>
            <a:spLocks noGrp="1"/>
          </p:cNvSpPr>
          <p:nvPr>
            <p:ph type="sldNum" sz="quarter" idx="10"/>
          </p:nvPr>
        </p:nvSpPr>
        <p:spPr/>
        <p:txBody>
          <a:bodyPr/>
          <a:lstStyle/>
          <a:p>
            <a:fld id="{29183F09-1466-2744-AD28-49487D0425E5}" type="slidenum">
              <a:rPr lang="en-US" smtClean="0"/>
              <a:t>9</a:t>
            </a:fld>
            <a:endParaRPr lang="en-US"/>
          </a:p>
        </p:txBody>
      </p:sp>
    </p:spTree>
    <p:extLst>
      <p:ext uri="{BB962C8B-B14F-4D97-AF65-F5344CB8AC3E}">
        <p14:creationId xmlns:p14="http://schemas.microsoft.com/office/powerpoint/2010/main" val="21331109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Know the difference between fear and public charge</a:t>
            </a:r>
          </a:p>
          <a:p>
            <a:endParaRPr lang="en-US" dirty="0"/>
          </a:p>
          <a:p>
            <a:r>
              <a:rPr lang="en-US" dirty="0"/>
              <a:t>Fear it’s more about their undocumented status ( be deported0</a:t>
            </a:r>
          </a:p>
          <a:p>
            <a:endParaRPr lang="en-US" dirty="0"/>
          </a:p>
          <a:p>
            <a:r>
              <a:rPr lang="en-US" dirty="0"/>
              <a:t>Public charge is more about the law (beliefs about what the law say) </a:t>
            </a:r>
          </a:p>
          <a:p>
            <a:r>
              <a:rPr lang="en-US" dirty="0"/>
              <a:t>Question: Implications for interventions: </a:t>
            </a:r>
          </a:p>
          <a:p>
            <a:r>
              <a:rPr lang="en-US" dirty="0"/>
              <a:t>Intervention that empowers and clears misconceptions</a:t>
            </a:r>
          </a:p>
          <a:p>
            <a:endParaRPr lang="en-US" dirty="0"/>
          </a:p>
          <a:p>
            <a:r>
              <a:rPr lang="en-US" dirty="0"/>
              <a:t>Public charge varies by state: in California is a sanctuary city (government protects you)</a:t>
            </a:r>
          </a:p>
        </p:txBody>
      </p:sp>
      <p:sp>
        <p:nvSpPr>
          <p:cNvPr id="4" name="Slide Number Placeholder 3"/>
          <p:cNvSpPr>
            <a:spLocks noGrp="1"/>
          </p:cNvSpPr>
          <p:nvPr>
            <p:ph type="sldNum" sz="quarter" idx="10"/>
          </p:nvPr>
        </p:nvSpPr>
        <p:spPr/>
        <p:txBody>
          <a:bodyPr/>
          <a:lstStyle/>
          <a:p>
            <a:fld id="{29183F09-1466-2744-AD28-49487D0425E5}" type="slidenum">
              <a:rPr lang="en-US" smtClean="0"/>
              <a:t>10</a:t>
            </a:fld>
            <a:endParaRPr lang="en-US"/>
          </a:p>
        </p:txBody>
      </p:sp>
    </p:spTree>
    <p:extLst>
      <p:ext uri="{BB962C8B-B14F-4D97-AF65-F5344CB8AC3E}">
        <p14:creationId xmlns:p14="http://schemas.microsoft.com/office/powerpoint/2010/main" val="11284849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7/25/2018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pic>
        <p:nvPicPr>
          <p:cNvPr id="9" name="Picture 8">
            <a:extLst>
              <a:ext uri="{FF2B5EF4-FFF2-40B4-BE49-F238E27FC236}">
                <a16:creationId xmlns:a16="http://schemas.microsoft.com/office/drawing/2014/main" xmlns="" id="{835BC837-3F01-43A5-AD11-673F95B31ED6}"/>
              </a:ext>
            </a:extLst>
          </p:cNvPr>
          <p:cNvPicPr>
            <a:picLocks noChangeAspect="1"/>
          </p:cNvPicPr>
          <p:nvPr userDrawn="1"/>
        </p:nvPicPr>
        <p:blipFill>
          <a:blip r:embed="rId2"/>
          <a:stretch>
            <a:fillRect/>
          </a:stretch>
        </p:blipFill>
        <p:spPr>
          <a:xfrm>
            <a:off x="8637023" y="174777"/>
            <a:ext cx="2486372" cy="562053"/>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pic>
        <p:nvPicPr>
          <p:cNvPr id="8" name="Picture 7">
            <a:extLst>
              <a:ext uri="{FF2B5EF4-FFF2-40B4-BE49-F238E27FC236}">
                <a16:creationId xmlns:a16="http://schemas.microsoft.com/office/drawing/2014/main" xmlns="" id="{A983BA1F-A15D-4463-9D37-60A1F4A7CD2A}"/>
              </a:ext>
            </a:extLst>
          </p:cNvPr>
          <p:cNvPicPr>
            <a:picLocks noChangeAspect="1"/>
          </p:cNvPicPr>
          <p:nvPr userDrawn="1"/>
        </p:nvPicPr>
        <p:blipFill>
          <a:blip r:embed="rId2"/>
          <a:stretch>
            <a:fillRect/>
          </a:stretch>
        </p:blipFill>
        <p:spPr>
          <a:xfrm>
            <a:off x="9082500" y="221893"/>
            <a:ext cx="2486372" cy="56205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7/25/2018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7/25/2018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pic>
        <p:nvPicPr>
          <p:cNvPr id="9" name="Picture 8">
            <a:extLst>
              <a:ext uri="{FF2B5EF4-FFF2-40B4-BE49-F238E27FC236}">
                <a16:creationId xmlns:a16="http://schemas.microsoft.com/office/drawing/2014/main" xmlns="" id="{6180AADE-084A-4C92-8FD8-E67FF7805F71}"/>
              </a:ext>
            </a:extLst>
          </p:cNvPr>
          <p:cNvPicPr>
            <a:picLocks noChangeAspect="1"/>
          </p:cNvPicPr>
          <p:nvPr userDrawn="1"/>
        </p:nvPicPr>
        <p:blipFill>
          <a:blip r:embed="rId2"/>
          <a:stretch>
            <a:fillRect/>
          </a:stretch>
        </p:blipFill>
        <p:spPr>
          <a:xfrm>
            <a:off x="9082500" y="207826"/>
            <a:ext cx="2486372" cy="562053"/>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7/25/2018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7/25/2018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7/25/2018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7/25/2018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7/25/2018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7/25/2018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a:t>The impact of immigration law concerns,  on Immigrants utilization of health care and HIV testing</a:t>
            </a:r>
          </a:p>
        </p:txBody>
      </p:sp>
      <p:sp>
        <p:nvSpPr>
          <p:cNvPr id="3" name="Subtitle 2"/>
          <p:cNvSpPr>
            <a:spLocks noGrp="1"/>
          </p:cNvSpPr>
          <p:nvPr>
            <p:ph type="subTitle" idx="1"/>
          </p:nvPr>
        </p:nvSpPr>
        <p:spPr/>
        <p:txBody>
          <a:bodyPr>
            <a:normAutofit fontScale="92500" lnSpcReduction="10000"/>
          </a:bodyPr>
          <a:lstStyle/>
          <a:p>
            <a:r>
              <a:rPr lang="en-US" dirty="0"/>
              <a:t>Beatriz Suro</a:t>
            </a:r>
            <a:r>
              <a:rPr lang="en-US" baseline="30000" dirty="0">
                <a:ea typeface="Franklin Gothic Heavy" charset="0"/>
                <a:cs typeface="Franklin Gothic Heavy" charset="0"/>
              </a:rPr>
              <a:t>1</a:t>
            </a:r>
            <a:r>
              <a:rPr lang="en-US" dirty="0"/>
              <a:t>, Carol Galletly</a:t>
            </a:r>
            <a:r>
              <a:rPr lang="en-US" baseline="30000" dirty="0"/>
              <a:t>2</a:t>
            </a:r>
            <a:r>
              <a:rPr lang="en-US" dirty="0"/>
              <a:t>, Julia Lechuga</a:t>
            </a:r>
            <a:r>
              <a:rPr lang="en-US" baseline="30000" dirty="0"/>
              <a:t>1</a:t>
            </a:r>
            <a:endParaRPr lang="en-US" dirty="0"/>
          </a:p>
          <a:p>
            <a:r>
              <a:rPr lang="en-US" baseline="30000" dirty="0">
                <a:ea typeface="Franklin Gothic Heavy" charset="0"/>
                <a:cs typeface="Franklin Gothic Heavy" charset="0"/>
              </a:rPr>
              <a:t>1</a:t>
            </a:r>
            <a:r>
              <a:rPr lang="en-US" dirty="0"/>
              <a:t>Lehigh University</a:t>
            </a:r>
          </a:p>
          <a:p>
            <a:r>
              <a:rPr lang="en-US" baseline="30000" dirty="0"/>
              <a:t>2</a:t>
            </a:r>
            <a:r>
              <a:rPr lang="en-US" dirty="0"/>
              <a:t>The Medical College of Wisconsin</a:t>
            </a:r>
          </a:p>
        </p:txBody>
      </p:sp>
      <p:sp>
        <p:nvSpPr>
          <p:cNvPr id="4" name="TextBox 3">
            <a:extLst>
              <a:ext uri="{FF2B5EF4-FFF2-40B4-BE49-F238E27FC236}">
                <a16:creationId xmlns:a16="http://schemas.microsoft.com/office/drawing/2014/main" xmlns="" id="{5C2DC638-63CF-3545-BA23-D10EA93F759F}"/>
              </a:ext>
            </a:extLst>
          </p:cNvPr>
          <p:cNvSpPr txBox="1"/>
          <p:nvPr/>
        </p:nvSpPr>
        <p:spPr>
          <a:xfrm>
            <a:off x="779487" y="6340838"/>
            <a:ext cx="6700605" cy="369332"/>
          </a:xfrm>
          <a:prstGeom prst="rect">
            <a:avLst/>
          </a:prstGeom>
          <a:noFill/>
        </p:spPr>
        <p:txBody>
          <a:bodyPr wrap="square" rtlCol="0">
            <a:spAutoFit/>
          </a:bodyPr>
          <a:lstStyle/>
          <a:p>
            <a:r>
              <a:rPr lang="en-US" dirty="0"/>
              <a:t>Sponsor: National Institute of Health (NIH) 1R01MH091875-02</a:t>
            </a:r>
          </a:p>
        </p:txBody>
      </p:sp>
    </p:spTree>
    <p:extLst>
      <p:ext uri="{BB962C8B-B14F-4D97-AF65-F5344CB8AC3E}">
        <p14:creationId xmlns:p14="http://schemas.microsoft.com/office/powerpoint/2010/main" val="1909359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111458148"/>
              </p:ext>
            </p:extLst>
          </p:nvPr>
        </p:nvGraphicFramePr>
        <p:xfrm>
          <a:off x="1614971" y="813740"/>
          <a:ext cx="9475396" cy="5993873"/>
        </p:xfrm>
        <a:graphic>
          <a:graphicData uri="http://schemas.openxmlformats.org/drawingml/2006/table">
            <a:tbl>
              <a:tblPr firstRow="1" bandRow="1">
                <a:tableStyleId>{5C22544A-7EE6-4342-B048-85BDC9FD1C3A}</a:tableStyleId>
              </a:tblPr>
              <a:tblGrid>
                <a:gridCol w="2368849">
                  <a:extLst>
                    <a:ext uri="{9D8B030D-6E8A-4147-A177-3AD203B41FA5}">
                      <a16:colId xmlns:a16="http://schemas.microsoft.com/office/drawing/2014/main" xmlns="" val="20000"/>
                    </a:ext>
                  </a:extLst>
                </a:gridCol>
                <a:gridCol w="2368849">
                  <a:extLst>
                    <a:ext uri="{9D8B030D-6E8A-4147-A177-3AD203B41FA5}">
                      <a16:colId xmlns:a16="http://schemas.microsoft.com/office/drawing/2014/main" xmlns="" val="20001"/>
                    </a:ext>
                  </a:extLst>
                </a:gridCol>
                <a:gridCol w="2368849">
                  <a:extLst>
                    <a:ext uri="{9D8B030D-6E8A-4147-A177-3AD203B41FA5}">
                      <a16:colId xmlns:a16="http://schemas.microsoft.com/office/drawing/2014/main" xmlns="" val="20002"/>
                    </a:ext>
                  </a:extLst>
                </a:gridCol>
                <a:gridCol w="2368849">
                  <a:extLst>
                    <a:ext uri="{9D8B030D-6E8A-4147-A177-3AD203B41FA5}">
                      <a16:colId xmlns:a16="http://schemas.microsoft.com/office/drawing/2014/main" xmlns="" val="20003"/>
                    </a:ext>
                  </a:extLst>
                </a:gridCol>
              </a:tblGrid>
              <a:tr h="324593">
                <a:tc>
                  <a:txBody>
                    <a:bodyPr/>
                    <a:lstStyle/>
                    <a:p>
                      <a:r>
                        <a:rPr lang="en-US" sz="1400" dirty="0"/>
                        <a:t>Construct</a:t>
                      </a:r>
                    </a:p>
                  </a:txBody>
                  <a:tcPr/>
                </a:tc>
                <a:tc>
                  <a:txBody>
                    <a:bodyPr/>
                    <a:lstStyle/>
                    <a:p>
                      <a:r>
                        <a:rPr lang="en-US" sz="1400" dirty="0"/>
                        <a:t>Measure</a:t>
                      </a:r>
                    </a:p>
                  </a:txBody>
                  <a:tcPr/>
                </a:tc>
                <a:tc>
                  <a:txBody>
                    <a:bodyPr/>
                    <a:lstStyle/>
                    <a:p>
                      <a:r>
                        <a:rPr lang="en-US" sz="1400" dirty="0"/>
                        <a:t>Sample Item</a:t>
                      </a:r>
                    </a:p>
                  </a:txBody>
                  <a:tcPr/>
                </a:tc>
                <a:tc>
                  <a:txBody>
                    <a:bodyPr/>
                    <a:lstStyle/>
                    <a:p>
                      <a:r>
                        <a:rPr lang="en-US" sz="1400" dirty="0"/>
                        <a:t>Cronbach</a:t>
                      </a:r>
                      <a:r>
                        <a:rPr lang="en-US" sz="1400" baseline="0" dirty="0"/>
                        <a:t> Alpha</a:t>
                      </a:r>
                      <a:endParaRPr lang="en-US" sz="1400" dirty="0"/>
                    </a:p>
                  </a:txBody>
                  <a:tcPr/>
                </a:tc>
                <a:extLst>
                  <a:ext uri="{0D108BD9-81ED-4DB2-BD59-A6C34878D82A}">
                    <a16:rowId xmlns:a16="http://schemas.microsoft.com/office/drawing/2014/main" xmlns="" val="10000"/>
                  </a:ext>
                </a:extLst>
              </a:tr>
              <a:tr h="866192">
                <a:tc>
                  <a:txBody>
                    <a:bodyPr/>
                    <a:lstStyle/>
                    <a:p>
                      <a:r>
                        <a:rPr lang="en-US" sz="1400" dirty="0"/>
                        <a:t>Fear of Accessing Services due to</a:t>
                      </a:r>
                      <a:r>
                        <a:rPr lang="en-US" sz="1400" baseline="0" dirty="0"/>
                        <a:t> Immigration Status</a:t>
                      </a:r>
                      <a:endParaRPr lang="en-US" sz="1400" dirty="0"/>
                    </a:p>
                  </a:txBody>
                  <a:tcPr/>
                </a:tc>
                <a:tc>
                  <a:txBody>
                    <a:bodyPr/>
                    <a:lstStyle/>
                    <a:p>
                      <a:r>
                        <a:rPr lang="en-US" sz="1400" dirty="0"/>
                        <a:t>Perceived likelihood</a:t>
                      </a:r>
                      <a:r>
                        <a:rPr lang="en-US" sz="1400" baseline="0" dirty="0"/>
                        <a:t> of deportation of undocumented immigrants</a:t>
                      </a:r>
                      <a:endParaRPr lang="en-US" sz="1400" dirty="0"/>
                    </a:p>
                  </a:txBody>
                  <a:tcPr/>
                </a:tc>
                <a:tc>
                  <a:txBody>
                    <a:bodyPr/>
                    <a:lstStyle/>
                    <a:p>
                      <a:r>
                        <a:rPr lang="en-US" sz="1400" dirty="0"/>
                        <a:t>“I am afraid that I will not receive medical</a:t>
                      </a:r>
                      <a:r>
                        <a:rPr lang="en-US" sz="1400" baseline="0" dirty="0"/>
                        <a:t> services due to my immigration status</a:t>
                      </a:r>
                      <a:endParaRPr lang="en-US" sz="1400" dirty="0"/>
                    </a:p>
                  </a:txBody>
                  <a:tcPr/>
                </a:tc>
                <a:tc>
                  <a:txBody>
                    <a:bodyPr/>
                    <a:lstStyle/>
                    <a:p>
                      <a:r>
                        <a:rPr lang="en-US" sz="1400" dirty="0">
                          <a:effectLst/>
                        </a:rPr>
                        <a:t>--</a:t>
                      </a:r>
                      <a:endParaRPr lang="en-US" sz="1400" dirty="0"/>
                    </a:p>
                  </a:txBody>
                  <a:tcPr/>
                </a:tc>
                <a:extLst>
                  <a:ext uri="{0D108BD9-81ED-4DB2-BD59-A6C34878D82A}">
                    <a16:rowId xmlns:a16="http://schemas.microsoft.com/office/drawing/2014/main" xmlns="" val="10001"/>
                  </a:ext>
                </a:extLst>
              </a:tr>
              <a:tr h="1061784">
                <a:tc>
                  <a:txBody>
                    <a:bodyPr/>
                    <a:lstStyle/>
                    <a:p>
                      <a:r>
                        <a:rPr lang="en-US" sz="1400" dirty="0"/>
                        <a:t>Concerns with Confidentiality of Medical Information</a:t>
                      </a:r>
                    </a:p>
                  </a:txBody>
                  <a:tcPr/>
                </a:tc>
                <a:tc>
                  <a:txBody>
                    <a:bodyPr/>
                    <a:lstStyle/>
                    <a:p>
                      <a:r>
                        <a:rPr lang="en-US" sz="1400" dirty="0"/>
                        <a:t>Immigrants beliefs that their medical information</a:t>
                      </a:r>
                      <a:r>
                        <a:rPr lang="en-US" sz="1400" baseline="0" dirty="0"/>
                        <a:t> is shared with immigration officials</a:t>
                      </a:r>
                      <a:endParaRPr lang="en-US" sz="1400" dirty="0"/>
                    </a:p>
                  </a:txBody>
                  <a:tcPr/>
                </a:tc>
                <a:tc>
                  <a:txBody>
                    <a:bodyPr/>
                    <a:lstStyle/>
                    <a:p>
                      <a:r>
                        <a:rPr lang="en-US" sz="1400" dirty="0"/>
                        <a:t>“Doctors cannot share immigrants’ HIV test results with immigration officials</a:t>
                      </a:r>
                      <a:r>
                        <a:rPr lang="en-US" sz="1400" baseline="0" dirty="0"/>
                        <a:t> without their permission”</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α =.77</a:t>
                      </a:r>
                      <a:endParaRPr lang="en-US" sz="1400" dirty="0"/>
                    </a:p>
                    <a:p>
                      <a:endParaRPr lang="en-US" sz="1400" dirty="0"/>
                    </a:p>
                  </a:txBody>
                  <a:tcPr/>
                </a:tc>
                <a:extLst>
                  <a:ext uri="{0D108BD9-81ED-4DB2-BD59-A6C34878D82A}">
                    <a16:rowId xmlns:a16="http://schemas.microsoft.com/office/drawing/2014/main" xmlns="" val="10002"/>
                  </a:ext>
                </a:extLst>
              </a:tr>
              <a:tr h="866192">
                <a:tc>
                  <a:txBody>
                    <a:bodyPr/>
                    <a:lstStyle/>
                    <a:p>
                      <a:r>
                        <a:rPr lang="en-US" sz="1400" dirty="0"/>
                        <a:t>HIV as a Disfavored</a:t>
                      </a:r>
                      <a:r>
                        <a:rPr lang="en-US" sz="1400" baseline="0" dirty="0"/>
                        <a:t> Disease</a:t>
                      </a:r>
                      <a:endParaRPr lang="en-US" sz="1400" dirty="0"/>
                    </a:p>
                  </a:txBody>
                  <a:tcPr/>
                </a:tc>
                <a:tc>
                  <a:txBody>
                    <a:bodyPr/>
                    <a:lstStyle/>
                    <a:p>
                      <a:r>
                        <a:rPr lang="en-US" sz="1400" dirty="0"/>
                        <a:t>Beliefs that HIV is a disfavored disease in the eyes of immigration officials</a:t>
                      </a:r>
                    </a:p>
                  </a:txBody>
                  <a:tcPr/>
                </a:tc>
                <a:tc>
                  <a:txBody>
                    <a:bodyPr/>
                    <a:lstStyle/>
                    <a:p>
                      <a:r>
                        <a:rPr lang="en-US" sz="1400" dirty="0"/>
                        <a:t>“Immigration officials keep record of immigrants who have had HIV tests”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α =.79</a:t>
                      </a:r>
                      <a:endParaRPr lang="en-US" sz="1400" dirty="0"/>
                    </a:p>
                    <a:p>
                      <a:endParaRPr lang="en-US" sz="1400" dirty="0"/>
                    </a:p>
                  </a:txBody>
                  <a:tcPr/>
                </a:tc>
                <a:extLst>
                  <a:ext uri="{0D108BD9-81ED-4DB2-BD59-A6C34878D82A}">
                    <a16:rowId xmlns:a16="http://schemas.microsoft.com/office/drawing/2014/main" xmlns="" val="10003"/>
                  </a:ext>
                </a:extLst>
              </a:tr>
              <a:tr h="1061784">
                <a:tc>
                  <a:txBody>
                    <a:bodyPr/>
                    <a:lstStyle/>
                    <a:p>
                      <a:r>
                        <a:rPr lang="en-US" sz="1400" dirty="0"/>
                        <a:t>Public Charge Designation</a:t>
                      </a:r>
                    </a:p>
                  </a:txBody>
                  <a:tcPr/>
                </a:tc>
                <a:tc>
                  <a:txBody>
                    <a:bodyPr/>
                    <a:lstStyle/>
                    <a:p>
                      <a:r>
                        <a:rPr lang="en-US" sz="1400" dirty="0"/>
                        <a:t>Beliefs that using health care services can make one or a loved one ineligible for adjustment of immigration status </a:t>
                      </a:r>
                    </a:p>
                  </a:txBody>
                  <a:tcPr/>
                </a:tc>
                <a:tc>
                  <a:txBody>
                    <a:bodyPr/>
                    <a:lstStyle/>
                    <a:p>
                      <a:r>
                        <a:rPr lang="en-US" sz="1400" dirty="0"/>
                        <a:t>“Seeking publically funded health care can make</a:t>
                      </a:r>
                      <a:r>
                        <a:rPr lang="en-US" sz="1400" baseline="0" dirty="0"/>
                        <a:t> one ineligible for permanent resident status”</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α =.72</a:t>
                      </a:r>
                      <a:endParaRPr lang="en-US" sz="1400" dirty="0"/>
                    </a:p>
                    <a:p>
                      <a:endParaRPr lang="en-US" sz="1400" dirty="0"/>
                    </a:p>
                  </a:txBody>
                  <a:tcPr/>
                </a:tc>
                <a:extLst>
                  <a:ext uri="{0D108BD9-81ED-4DB2-BD59-A6C34878D82A}">
                    <a16:rowId xmlns:a16="http://schemas.microsoft.com/office/drawing/2014/main" xmlns="" val="10004"/>
                  </a:ext>
                </a:extLst>
              </a:tr>
              <a:tr h="670600">
                <a:tc>
                  <a:txBody>
                    <a:bodyPr/>
                    <a:lstStyle/>
                    <a:p>
                      <a:r>
                        <a:rPr lang="en-US" sz="1400" dirty="0"/>
                        <a:t>Barriers</a:t>
                      </a:r>
                      <a:r>
                        <a:rPr lang="en-US" sz="1400" baseline="0" dirty="0"/>
                        <a:t> to Accessing Health Care Services</a:t>
                      </a:r>
                      <a:endParaRPr lang="en-US" sz="1400" dirty="0"/>
                    </a:p>
                  </a:txBody>
                  <a:tcPr/>
                </a:tc>
                <a:tc>
                  <a:txBody>
                    <a:bodyPr/>
                    <a:lstStyle/>
                    <a:p>
                      <a:r>
                        <a:rPr lang="en-US" sz="1400" dirty="0"/>
                        <a:t>How often immigrants utilized health care services</a:t>
                      </a:r>
                    </a:p>
                  </a:txBody>
                  <a:tcPr/>
                </a:tc>
                <a:tc>
                  <a:txBody>
                    <a:bodyPr/>
                    <a:lstStyle/>
                    <a:p>
                      <a:r>
                        <a:rPr lang="en-US" sz="1400" dirty="0"/>
                        <a:t>“How many</a:t>
                      </a:r>
                      <a:r>
                        <a:rPr lang="en-US" sz="1400" baseline="0" dirty="0"/>
                        <a:t> times did you go to the doctor in the last six months”</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α =.89</a:t>
                      </a:r>
                      <a:endParaRPr lang="en-US" sz="1400" dirty="0"/>
                    </a:p>
                    <a:p>
                      <a:endParaRPr lang="en-US" sz="1400" dirty="0"/>
                    </a:p>
                  </a:txBody>
                  <a:tcPr/>
                </a:tc>
                <a:extLst>
                  <a:ext uri="{0D108BD9-81ED-4DB2-BD59-A6C34878D82A}">
                    <a16:rowId xmlns:a16="http://schemas.microsoft.com/office/drawing/2014/main" xmlns="" val="10005"/>
                  </a:ext>
                </a:extLst>
              </a:tr>
              <a:tr h="670600">
                <a:tc>
                  <a:txBody>
                    <a:bodyPr/>
                    <a:lstStyle/>
                    <a:p>
                      <a:r>
                        <a:rPr lang="en-US" sz="1400" dirty="0"/>
                        <a:t>HIV testing </a:t>
                      </a:r>
                    </a:p>
                  </a:txBody>
                  <a:tcPr/>
                </a:tc>
                <a:tc>
                  <a:txBody>
                    <a:bodyPr/>
                    <a:lstStyle/>
                    <a:p>
                      <a:r>
                        <a:rPr lang="en-US" sz="1400" dirty="0"/>
                        <a:t>How often</a:t>
                      </a:r>
                      <a:r>
                        <a:rPr lang="en-US" sz="1400" baseline="0" dirty="0"/>
                        <a:t> immigrants were tested for HIV</a:t>
                      </a:r>
                      <a:endParaRPr lang="en-US" sz="1400" dirty="0"/>
                    </a:p>
                  </a:txBody>
                  <a:tcPr/>
                </a:tc>
                <a:tc>
                  <a:txBody>
                    <a:bodyPr/>
                    <a:lstStyle/>
                    <a:p>
                      <a:r>
                        <a:rPr lang="en-US" sz="1400" dirty="0"/>
                        <a:t>“Have you had an HIV test in the past 12 months?”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effectLst/>
                        </a:rPr>
                        <a:t> --</a:t>
                      </a:r>
                      <a:endParaRPr lang="en-US" sz="14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p>
                    <a:p>
                      <a:endParaRPr lang="en-US" sz="1400" dirty="0"/>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080685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917721"/>
            <a:ext cx="9601200" cy="807909"/>
          </a:xfrm>
        </p:spPr>
        <p:txBody>
          <a:bodyPr>
            <a:normAutofit fontScale="90000"/>
          </a:bodyPr>
          <a:lstStyle/>
          <a:p>
            <a:r>
              <a:rPr lang="en-US" dirty="0"/>
              <a:t>Hypothesis and Approach to Analysis</a:t>
            </a:r>
            <a:endParaRPr lang="es-MX" dirty="0"/>
          </a:p>
        </p:txBody>
      </p:sp>
      <p:sp>
        <p:nvSpPr>
          <p:cNvPr id="3" name="Content Placeholder 2"/>
          <p:cNvSpPr>
            <a:spLocks noGrp="1"/>
          </p:cNvSpPr>
          <p:nvPr>
            <p:ph idx="1"/>
          </p:nvPr>
        </p:nvSpPr>
        <p:spPr>
          <a:xfrm>
            <a:off x="1408386" y="2064328"/>
            <a:ext cx="9601200" cy="4532717"/>
          </a:xfrm>
        </p:spPr>
        <p:txBody>
          <a:bodyPr>
            <a:normAutofit/>
          </a:bodyPr>
          <a:lstStyle/>
          <a:p>
            <a:r>
              <a:rPr lang="es-MX" sz="2400" dirty="0">
                <a:latin typeface="Times New Roman" panose="02020603050405020304" pitchFamily="18" charset="0"/>
                <a:cs typeface="Times New Roman" panose="02020603050405020304" pitchFamily="18" charset="0"/>
              </a:rPr>
              <a:t>Immigration Law Concerns (ILC) will be significantly associated with </a:t>
            </a:r>
          </a:p>
          <a:p>
            <a:pPr lvl="1"/>
            <a:r>
              <a:rPr lang="es-MX" sz="2400" i="0" dirty="0">
                <a:latin typeface="Times New Roman" panose="02020603050405020304" pitchFamily="18" charset="0"/>
                <a:cs typeface="Times New Roman" panose="02020603050405020304" pitchFamily="18" charset="0"/>
              </a:rPr>
              <a:t>Fear of seeking health care services due to immigration status</a:t>
            </a:r>
          </a:p>
          <a:p>
            <a:pPr lvl="1"/>
            <a:r>
              <a:rPr lang="es-MX" sz="2400" i="0" dirty="0">
                <a:latin typeface="Times New Roman" panose="02020603050405020304" pitchFamily="18" charset="0"/>
                <a:cs typeface="Times New Roman" panose="02020603050405020304" pitchFamily="18" charset="0"/>
              </a:rPr>
              <a:t>General barriers to accessing health care services</a:t>
            </a:r>
          </a:p>
          <a:p>
            <a:pPr lvl="1"/>
            <a:r>
              <a:rPr lang="es-MX" sz="2400" i="0" dirty="0">
                <a:latin typeface="Times New Roman" panose="02020603050405020304" pitchFamily="18" charset="0"/>
                <a:cs typeface="Times New Roman" panose="02020603050405020304" pitchFamily="18" charset="0"/>
              </a:rPr>
              <a:t>Yearly HIV testing</a:t>
            </a:r>
          </a:p>
          <a:p>
            <a:pPr marL="530352" lvl="1" indent="0">
              <a:buNone/>
            </a:pPr>
            <a:endParaRPr lang="es-MX" sz="2400" i="0" dirty="0">
              <a:latin typeface="Times New Roman" panose="02020603050405020304" pitchFamily="18" charset="0"/>
              <a:cs typeface="Times New Roman" panose="02020603050405020304" pitchFamily="18" charset="0"/>
            </a:endParaRPr>
          </a:p>
          <a:p>
            <a:r>
              <a:rPr lang="es-MX" sz="2400" dirty="0">
                <a:latin typeface="Times New Roman" panose="02020603050405020304" pitchFamily="18" charset="0"/>
                <a:cs typeface="Times New Roman" panose="02020603050405020304" pitchFamily="18" charset="0"/>
              </a:rPr>
              <a:t>Three regression analyses</a:t>
            </a:r>
          </a:p>
          <a:p>
            <a:pPr lvl="1"/>
            <a:r>
              <a:rPr lang="es-MX" sz="2200" i="0" dirty="0">
                <a:latin typeface="Times New Roman" panose="02020603050405020304" pitchFamily="18" charset="0"/>
                <a:cs typeface="Times New Roman" panose="02020603050405020304" pitchFamily="18" charset="0"/>
              </a:rPr>
              <a:t>2 linear regressions  </a:t>
            </a:r>
          </a:p>
          <a:p>
            <a:pPr lvl="1"/>
            <a:r>
              <a:rPr lang="es-MX" sz="2200" i="0" dirty="0">
                <a:latin typeface="Times New Roman" panose="02020603050405020304" pitchFamily="18" charset="0"/>
                <a:cs typeface="Times New Roman" panose="02020603050405020304" pitchFamily="18" charset="0"/>
              </a:rPr>
              <a:t>1 logistic regression</a:t>
            </a:r>
          </a:p>
          <a:p>
            <a:pPr lvl="1"/>
            <a:r>
              <a:rPr lang="es-MX" sz="2200" i="0" dirty="0">
                <a:latin typeface="Times New Roman" panose="02020603050405020304" pitchFamily="18" charset="0"/>
                <a:cs typeface="Times New Roman" panose="02020603050405020304" pitchFamily="18" charset="0"/>
              </a:rPr>
              <a:t>ILCS factors as independent variables entered using a stepwise procedure</a:t>
            </a:r>
          </a:p>
          <a:p>
            <a:pPr marL="530352" lvl="1" indent="0">
              <a:buNone/>
            </a:pPr>
            <a:endParaRPr lang="es-MX" dirty="0"/>
          </a:p>
        </p:txBody>
      </p:sp>
    </p:spTree>
    <p:extLst>
      <p:ext uri="{BB962C8B-B14F-4D97-AF65-F5344CB8AC3E}">
        <p14:creationId xmlns:p14="http://schemas.microsoft.com/office/powerpoint/2010/main" val="1872823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Hypothesis 1</a:t>
            </a:r>
            <a:endParaRPr lang="es-MX" dirty="0"/>
          </a:p>
        </p:txBody>
      </p:sp>
      <p:sp>
        <p:nvSpPr>
          <p:cNvPr id="3" name="Content Placeholder 2"/>
          <p:cNvSpPr>
            <a:spLocks noGrp="1"/>
          </p:cNvSpPr>
          <p:nvPr>
            <p:ph idx="1"/>
          </p:nvPr>
        </p:nvSpPr>
        <p:spPr/>
        <p:txBody>
          <a:bodyPr/>
          <a:lstStyle/>
          <a:p>
            <a:endParaRPr lang="es-MX"/>
          </a:p>
        </p:txBody>
      </p:sp>
      <p:graphicFrame>
        <p:nvGraphicFramePr>
          <p:cNvPr id="4" name="Content Placeholder 4">
            <a:extLst>
              <a:ext uri="{FF2B5EF4-FFF2-40B4-BE49-F238E27FC236}">
                <a16:creationId xmlns:a16="http://schemas.microsoft.com/office/drawing/2014/main" xmlns="" id="{59222CCA-4E16-41C1-A8B2-6F0D53C8D2E2}"/>
              </a:ext>
            </a:extLst>
          </p:cNvPr>
          <p:cNvGraphicFramePr>
            <a:graphicFrameLocks/>
          </p:cNvGraphicFramePr>
          <p:nvPr>
            <p:extLst>
              <p:ext uri="{D42A27DB-BD31-4B8C-83A1-F6EECF244321}">
                <p14:modId xmlns:p14="http://schemas.microsoft.com/office/powerpoint/2010/main" val="2815879501"/>
              </p:ext>
            </p:extLst>
          </p:nvPr>
        </p:nvGraphicFramePr>
        <p:xfrm>
          <a:off x="746399" y="1646583"/>
          <a:ext cx="11263095" cy="4413447"/>
        </p:xfrm>
        <a:graphic>
          <a:graphicData uri="http://schemas.openxmlformats.org/drawingml/2006/table">
            <a:tbl>
              <a:tblPr>
                <a:tableStyleId>{E269D01E-BC32-4049-B463-5C60D7B0CCD2}</a:tableStyleId>
              </a:tblPr>
              <a:tblGrid>
                <a:gridCol w="3847067">
                  <a:extLst>
                    <a:ext uri="{9D8B030D-6E8A-4147-A177-3AD203B41FA5}">
                      <a16:colId xmlns:a16="http://schemas.microsoft.com/office/drawing/2014/main" xmlns="" val="20000"/>
                    </a:ext>
                  </a:extLst>
                </a:gridCol>
                <a:gridCol w="1081504">
                  <a:extLst>
                    <a:ext uri="{9D8B030D-6E8A-4147-A177-3AD203B41FA5}">
                      <a16:colId xmlns:a16="http://schemas.microsoft.com/office/drawing/2014/main" xmlns="" val="20001"/>
                    </a:ext>
                  </a:extLst>
                </a:gridCol>
                <a:gridCol w="1081504">
                  <a:extLst>
                    <a:ext uri="{9D8B030D-6E8A-4147-A177-3AD203B41FA5}">
                      <a16:colId xmlns:a16="http://schemas.microsoft.com/office/drawing/2014/main" xmlns="" val="20002"/>
                    </a:ext>
                  </a:extLst>
                </a:gridCol>
                <a:gridCol w="1081504">
                  <a:extLst>
                    <a:ext uri="{9D8B030D-6E8A-4147-A177-3AD203B41FA5}">
                      <a16:colId xmlns:a16="http://schemas.microsoft.com/office/drawing/2014/main" xmlns="" val="20003"/>
                    </a:ext>
                  </a:extLst>
                </a:gridCol>
                <a:gridCol w="1667319">
                  <a:extLst>
                    <a:ext uri="{9D8B030D-6E8A-4147-A177-3AD203B41FA5}">
                      <a16:colId xmlns:a16="http://schemas.microsoft.com/office/drawing/2014/main" xmlns="" val="20004"/>
                    </a:ext>
                  </a:extLst>
                </a:gridCol>
                <a:gridCol w="1274630">
                  <a:extLst>
                    <a:ext uri="{9D8B030D-6E8A-4147-A177-3AD203B41FA5}">
                      <a16:colId xmlns:a16="http://schemas.microsoft.com/office/drawing/2014/main" xmlns="" val="20005"/>
                    </a:ext>
                  </a:extLst>
                </a:gridCol>
                <a:gridCol w="1229567">
                  <a:extLst>
                    <a:ext uri="{9D8B030D-6E8A-4147-A177-3AD203B41FA5}">
                      <a16:colId xmlns:a16="http://schemas.microsoft.com/office/drawing/2014/main" xmlns="" val="20006"/>
                    </a:ext>
                  </a:extLst>
                </a:gridCol>
              </a:tblGrid>
              <a:tr h="460471">
                <a:tc gridSpan="7">
                  <a:txBody>
                    <a:bodyPr/>
                    <a:lstStyle/>
                    <a:p>
                      <a:pPr marL="0" marR="0" algn="l">
                        <a:spcBef>
                          <a:spcPts val="1200"/>
                        </a:spcBef>
                        <a:spcAft>
                          <a:spcPts val="300"/>
                        </a:spcAft>
                      </a:pPr>
                      <a:r>
                        <a:rPr lang="en-US" sz="2000" kern="1600" dirty="0">
                          <a:effectLst/>
                          <a:latin typeface="Times New Roman" panose="02020603050405020304" pitchFamily="18" charset="0"/>
                          <a:cs typeface="Times New Roman" panose="02020603050405020304" pitchFamily="18" charset="0"/>
                        </a:rPr>
                        <a:t>Table 1</a:t>
                      </a:r>
                      <a:endParaRPr lang="en-US" sz="2000" b="1" i="1" kern="16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841656">
                <a:tc gridSpan="7">
                  <a:txBody>
                    <a:bodyPr/>
                    <a:lstStyle/>
                    <a:p>
                      <a:pPr marL="0" marR="0" algn="l">
                        <a:lnSpc>
                          <a:spcPct val="150000"/>
                        </a:lnSpc>
                        <a:spcBef>
                          <a:spcPts val="1200"/>
                        </a:spcBef>
                        <a:spcAft>
                          <a:spcPts val="300"/>
                        </a:spcAft>
                      </a:pPr>
                      <a:r>
                        <a:rPr lang="en-US" sz="2000" kern="1600" dirty="0">
                          <a:effectLst/>
                          <a:latin typeface="Times New Roman" panose="02020603050405020304" pitchFamily="18" charset="0"/>
                          <a:cs typeface="Times New Roman" panose="02020603050405020304" pitchFamily="18" charset="0"/>
                        </a:rPr>
                        <a:t>Factors Associated with Fear of Seeking Health Care Services due to Immigration Status (n=339)</a:t>
                      </a:r>
                      <a:endParaRPr lang="en-US" sz="2000" b="1" kern="16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641048">
                <a:tc>
                  <a:txBody>
                    <a:bodyPr/>
                    <a:lstStyle/>
                    <a:p>
                      <a:pPr marL="0" marR="0" algn="l">
                        <a:spcBef>
                          <a:spcPts val="1200"/>
                        </a:spcBef>
                        <a:spcAft>
                          <a:spcPts val="300"/>
                        </a:spcAft>
                      </a:pPr>
                      <a:r>
                        <a:rPr lang="en-US" sz="2000" b="1" dirty="0">
                          <a:solidFill>
                            <a:schemeClr val="tx1"/>
                          </a:solidFill>
                          <a:effectLst/>
                          <a:latin typeface="Times New Roman" panose="02020603050405020304" pitchFamily="18" charset="0"/>
                          <a:cs typeface="Times New Roman" panose="02020603050405020304" pitchFamily="18" charset="0"/>
                        </a:rPr>
                        <a:t>Variable</a:t>
                      </a:r>
                      <a:endParaRPr lang="en-US" sz="2000" b="1"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tc>
                  <a:txBody>
                    <a:bodyPr/>
                    <a:lstStyle/>
                    <a:p>
                      <a:pPr marL="0" marR="0" algn="ctr">
                        <a:spcBef>
                          <a:spcPts val="0"/>
                        </a:spcBef>
                        <a:spcAft>
                          <a:spcPts val="0"/>
                        </a:spcAft>
                      </a:pPr>
                      <a:r>
                        <a:rPr lang="en-US" sz="2000" b="1" dirty="0">
                          <a:solidFill>
                            <a:schemeClr val="tx1"/>
                          </a:solidFill>
                          <a:effectLst/>
                          <a:latin typeface="Times New Roman" panose="02020603050405020304" pitchFamily="18" charset="0"/>
                          <a:cs typeface="Times New Roman" panose="02020603050405020304" pitchFamily="18" charset="0"/>
                        </a:rPr>
                        <a:t>B</a:t>
                      </a:r>
                      <a:endParaRPr lang="en-US" sz="2000" b="1" i="1" dirty="0">
                        <a:solidFill>
                          <a:schemeClr val="tx1"/>
                        </a:solidFill>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tc>
                  <a:txBody>
                    <a:bodyPr/>
                    <a:lstStyle/>
                    <a:p>
                      <a:pPr marL="0" marR="0" algn="ctr">
                        <a:spcBef>
                          <a:spcPts val="1200"/>
                        </a:spcBef>
                        <a:spcAft>
                          <a:spcPts val="300"/>
                        </a:spcAft>
                      </a:pPr>
                      <a:r>
                        <a:rPr lang="en-US" sz="2000" b="1" dirty="0">
                          <a:solidFill>
                            <a:schemeClr val="tx1"/>
                          </a:solidFill>
                          <a:effectLst/>
                          <a:latin typeface="Times New Roman" panose="02020603050405020304" pitchFamily="18" charset="0"/>
                          <a:cs typeface="Times New Roman" panose="02020603050405020304" pitchFamily="18" charset="0"/>
                        </a:rPr>
                        <a:t>SE </a:t>
                      </a:r>
                      <a:endParaRPr lang="en-US" sz="2000" b="1" i="1"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tc>
                  <a:txBody>
                    <a:bodyPr/>
                    <a:lstStyle/>
                    <a:p>
                      <a:pPr marL="0" marR="0" algn="ctr">
                        <a:spcBef>
                          <a:spcPts val="0"/>
                        </a:spcBef>
                        <a:spcAft>
                          <a:spcPts val="0"/>
                        </a:spcAft>
                      </a:pPr>
                      <a:r>
                        <a:rPr lang="en-US" sz="2000" b="1" i="0" dirty="0">
                          <a:solidFill>
                            <a:schemeClr val="tx1"/>
                          </a:solidFill>
                          <a:effectLst/>
                          <a:latin typeface="Times New Roman" panose="02020603050405020304" pitchFamily="18" charset="0"/>
                          <a:ea typeface="Arial Unicode MS"/>
                          <a:cs typeface="Times New Roman" panose="02020603050405020304" pitchFamily="18" charset="0"/>
                        </a:rPr>
                        <a:t>β</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tc>
                  <a:txBody>
                    <a:bodyPr/>
                    <a:lstStyle/>
                    <a:p>
                      <a:pPr marL="0" marR="0" algn="ctr">
                        <a:spcBef>
                          <a:spcPts val="0"/>
                        </a:spcBef>
                        <a:spcAft>
                          <a:spcPts val="0"/>
                        </a:spcAft>
                      </a:pPr>
                      <a:r>
                        <a:rPr lang="en-US" sz="2000" b="1" dirty="0">
                          <a:solidFill>
                            <a:schemeClr val="tx1"/>
                          </a:solidFill>
                          <a:effectLst/>
                          <a:latin typeface="Times New Roman" panose="02020603050405020304" pitchFamily="18" charset="0"/>
                          <a:cs typeface="Times New Roman" panose="02020603050405020304" pitchFamily="18" charset="0"/>
                        </a:rPr>
                        <a:t>95% CI</a:t>
                      </a:r>
                      <a:endParaRPr lang="en-US" sz="2000" b="1" dirty="0">
                        <a:solidFill>
                          <a:schemeClr val="tx1"/>
                        </a:solidFill>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tc>
                  <a:txBody>
                    <a:bodyPr/>
                    <a:lstStyle/>
                    <a:p>
                      <a:pPr marL="0" marR="0" algn="ctr">
                        <a:spcBef>
                          <a:spcPts val="0"/>
                        </a:spcBef>
                        <a:spcAft>
                          <a:spcPts val="0"/>
                        </a:spcAft>
                      </a:pPr>
                      <a:r>
                        <a:rPr lang="en-US" sz="2000" b="1" dirty="0">
                          <a:solidFill>
                            <a:schemeClr val="tx1"/>
                          </a:solidFill>
                          <a:effectLst/>
                          <a:latin typeface="Times New Roman" panose="02020603050405020304" pitchFamily="18" charset="0"/>
                          <a:cs typeface="Times New Roman" panose="02020603050405020304" pitchFamily="18" charset="0"/>
                        </a:rPr>
                        <a:t>t</a:t>
                      </a:r>
                      <a:endParaRPr lang="en-US" sz="2000" b="1" dirty="0">
                        <a:solidFill>
                          <a:schemeClr val="tx1"/>
                        </a:solidFill>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tc>
                  <a:txBody>
                    <a:bodyPr/>
                    <a:lstStyle/>
                    <a:p>
                      <a:pPr marL="0" marR="0" algn="ctr">
                        <a:spcBef>
                          <a:spcPts val="0"/>
                        </a:spcBef>
                        <a:spcAft>
                          <a:spcPts val="0"/>
                        </a:spcAft>
                      </a:pPr>
                      <a:r>
                        <a:rPr lang="en-US" sz="2000" b="1" dirty="0">
                          <a:solidFill>
                            <a:schemeClr val="tx1"/>
                          </a:solidFill>
                          <a:effectLst/>
                          <a:latin typeface="Times New Roman" panose="02020603050405020304" pitchFamily="18" charset="0"/>
                          <a:cs typeface="Times New Roman" panose="02020603050405020304" pitchFamily="18" charset="0"/>
                        </a:rPr>
                        <a:t>p</a:t>
                      </a:r>
                      <a:endParaRPr lang="en-US" sz="2000" b="1" i="1" dirty="0">
                        <a:solidFill>
                          <a:schemeClr val="tx1"/>
                        </a:solidFill>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extLst>
                  <a:ext uri="{0D108BD9-81ED-4DB2-BD59-A6C34878D82A}">
                    <a16:rowId xmlns:a16="http://schemas.microsoft.com/office/drawing/2014/main" xmlns="" val="10002"/>
                  </a:ext>
                </a:extLst>
              </a:tr>
              <a:tr h="769146">
                <a:tc>
                  <a:txBody>
                    <a:bodyPr/>
                    <a:lstStyle/>
                    <a:p>
                      <a:pPr marL="0" marR="0" algn="l">
                        <a:spcBef>
                          <a:spcPts val="0"/>
                        </a:spcBef>
                        <a:spcAft>
                          <a:spcPts val="0"/>
                        </a:spcAft>
                      </a:pPr>
                      <a:r>
                        <a:rPr lang="en-US" sz="2000" dirty="0">
                          <a:effectLst/>
                          <a:latin typeface="Times New Roman" panose="02020603050405020304" pitchFamily="18" charset="0"/>
                          <a:ea typeface="Arial Unicode MS"/>
                          <a:cs typeface="Times New Roman" panose="02020603050405020304" pitchFamily="18" charset="0"/>
                        </a:rPr>
                        <a:t>Concern with Public Charge Designation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Times New Roman" panose="02020603050405020304" pitchFamily="18" charset="0"/>
                          <a:cs typeface="Times New Roman" panose="02020603050405020304" pitchFamily="18" charset="0"/>
                        </a:rPr>
                        <a:t>.69</a:t>
                      </a:r>
                      <a:endParaRPr lang="en-US" sz="2000" dirty="0">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Times New Roman" panose="02020603050405020304" pitchFamily="18" charset="0"/>
                          <a:cs typeface="Times New Roman" panose="02020603050405020304" pitchFamily="18" charset="0"/>
                        </a:rPr>
                        <a:t>.17</a:t>
                      </a:r>
                      <a:endParaRPr lang="en-US" sz="2000" dirty="0">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Times New Roman" panose="02020603050405020304" pitchFamily="18" charset="0"/>
                          <a:cs typeface="Times New Roman" panose="02020603050405020304" pitchFamily="18" charset="0"/>
                        </a:rPr>
                        <a:t>.22</a:t>
                      </a:r>
                      <a:endParaRPr lang="en-US" sz="2000" dirty="0">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Times New Roman" panose="02020603050405020304" pitchFamily="18" charset="0"/>
                          <a:ea typeface="Arial Unicode MS"/>
                          <a:cs typeface="Times New Roman" panose="02020603050405020304" pitchFamily="18" charset="0"/>
                        </a:rPr>
                        <a:t>.36-1.02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2000" dirty="0">
                          <a:effectLst/>
                          <a:latin typeface="Times New Roman" panose="02020603050405020304" pitchFamily="18" charset="0"/>
                          <a:cs typeface="Times New Roman" panose="02020603050405020304" pitchFamily="18" charset="0"/>
                        </a:rPr>
                        <a:t>4.83</a:t>
                      </a:r>
                      <a:endParaRPr lang="en-US" sz="2000" dirty="0">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2000" dirty="0">
                          <a:effectLst/>
                          <a:latin typeface="Times New Roman" panose="02020603050405020304" pitchFamily="18" charset="0"/>
                          <a:cs typeface="Times New Roman" panose="02020603050405020304" pitchFamily="18" charset="0"/>
                        </a:rPr>
                        <a:t>.01</a:t>
                      </a:r>
                      <a:endParaRPr lang="en-US" sz="2000" dirty="0">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701126">
                <a:tc gridSpan="7">
                  <a:txBody>
                    <a:bodyPr/>
                    <a:lstStyle/>
                    <a:p>
                      <a:pPr marL="0" marR="0" algn="l">
                        <a:lnSpc>
                          <a:spcPct val="200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Note. Concern with public charge designation predicted 5% of the variance in seeking health care services due to immigration status</a:t>
                      </a:r>
                      <a:endParaRPr lang="en-US" sz="2000" dirty="0">
                        <a:effectLst/>
                        <a:latin typeface="Times New Roman" panose="02020603050405020304" pitchFamily="18" charset="0"/>
                        <a:ea typeface="Arial Unicode M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901664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Hypothesis 2</a:t>
            </a:r>
            <a:endParaRPr lang="es-MX" dirty="0"/>
          </a:p>
        </p:txBody>
      </p:sp>
      <p:sp>
        <p:nvSpPr>
          <p:cNvPr id="3" name="Content Placeholder 2"/>
          <p:cNvSpPr>
            <a:spLocks noGrp="1"/>
          </p:cNvSpPr>
          <p:nvPr>
            <p:ph idx="1"/>
          </p:nvPr>
        </p:nvSpPr>
        <p:spPr/>
        <p:txBody>
          <a:bodyPr/>
          <a:lstStyle/>
          <a:p>
            <a:endParaRPr lang="es-MX" dirty="0"/>
          </a:p>
        </p:txBody>
      </p:sp>
      <p:graphicFrame>
        <p:nvGraphicFramePr>
          <p:cNvPr id="4" name="Content Placeholder 4">
            <a:extLst>
              <a:ext uri="{FF2B5EF4-FFF2-40B4-BE49-F238E27FC236}">
                <a16:creationId xmlns:a16="http://schemas.microsoft.com/office/drawing/2014/main" xmlns="" id="{59222CCA-4E16-41C1-A8B2-6F0D53C8D2E2}"/>
              </a:ext>
            </a:extLst>
          </p:cNvPr>
          <p:cNvGraphicFramePr>
            <a:graphicFrameLocks/>
          </p:cNvGraphicFramePr>
          <p:nvPr>
            <p:extLst>
              <p:ext uri="{D42A27DB-BD31-4B8C-83A1-F6EECF244321}">
                <p14:modId xmlns:p14="http://schemas.microsoft.com/office/powerpoint/2010/main" val="2650224963"/>
              </p:ext>
            </p:extLst>
          </p:nvPr>
        </p:nvGraphicFramePr>
        <p:xfrm>
          <a:off x="746399" y="1918994"/>
          <a:ext cx="11263095" cy="4146714"/>
        </p:xfrm>
        <a:graphic>
          <a:graphicData uri="http://schemas.openxmlformats.org/drawingml/2006/table">
            <a:tbl>
              <a:tblPr>
                <a:tableStyleId>{E269D01E-BC32-4049-B463-5C60D7B0CCD2}</a:tableStyleId>
              </a:tblPr>
              <a:tblGrid>
                <a:gridCol w="3847067">
                  <a:extLst>
                    <a:ext uri="{9D8B030D-6E8A-4147-A177-3AD203B41FA5}">
                      <a16:colId xmlns:a16="http://schemas.microsoft.com/office/drawing/2014/main" xmlns="" val="20000"/>
                    </a:ext>
                  </a:extLst>
                </a:gridCol>
                <a:gridCol w="1081504">
                  <a:extLst>
                    <a:ext uri="{9D8B030D-6E8A-4147-A177-3AD203B41FA5}">
                      <a16:colId xmlns:a16="http://schemas.microsoft.com/office/drawing/2014/main" xmlns="" val="20001"/>
                    </a:ext>
                  </a:extLst>
                </a:gridCol>
                <a:gridCol w="1081504">
                  <a:extLst>
                    <a:ext uri="{9D8B030D-6E8A-4147-A177-3AD203B41FA5}">
                      <a16:colId xmlns:a16="http://schemas.microsoft.com/office/drawing/2014/main" xmlns="" val="20002"/>
                    </a:ext>
                  </a:extLst>
                </a:gridCol>
                <a:gridCol w="1081504">
                  <a:extLst>
                    <a:ext uri="{9D8B030D-6E8A-4147-A177-3AD203B41FA5}">
                      <a16:colId xmlns:a16="http://schemas.microsoft.com/office/drawing/2014/main" xmlns="" val="20003"/>
                    </a:ext>
                  </a:extLst>
                </a:gridCol>
                <a:gridCol w="1667319">
                  <a:extLst>
                    <a:ext uri="{9D8B030D-6E8A-4147-A177-3AD203B41FA5}">
                      <a16:colId xmlns:a16="http://schemas.microsoft.com/office/drawing/2014/main" xmlns="" val="20004"/>
                    </a:ext>
                  </a:extLst>
                </a:gridCol>
                <a:gridCol w="1274630">
                  <a:extLst>
                    <a:ext uri="{9D8B030D-6E8A-4147-A177-3AD203B41FA5}">
                      <a16:colId xmlns:a16="http://schemas.microsoft.com/office/drawing/2014/main" xmlns="" val="20005"/>
                    </a:ext>
                  </a:extLst>
                </a:gridCol>
                <a:gridCol w="1229567">
                  <a:extLst>
                    <a:ext uri="{9D8B030D-6E8A-4147-A177-3AD203B41FA5}">
                      <a16:colId xmlns:a16="http://schemas.microsoft.com/office/drawing/2014/main" xmlns="" val="20006"/>
                    </a:ext>
                  </a:extLst>
                </a:gridCol>
              </a:tblGrid>
              <a:tr h="432642">
                <a:tc gridSpan="7">
                  <a:txBody>
                    <a:bodyPr/>
                    <a:lstStyle/>
                    <a:p>
                      <a:pPr marL="0" marR="0" algn="l">
                        <a:spcBef>
                          <a:spcPts val="1200"/>
                        </a:spcBef>
                        <a:spcAft>
                          <a:spcPts val="300"/>
                        </a:spcAft>
                      </a:pPr>
                      <a:r>
                        <a:rPr lang="en-US" sz="2000" kern="1600" dirty="0">
                          <a:effectLst/>
                          <a:latin typeface="Times New Roman" panose="02020603050405020304" pitchFamily="18" charset="0"/>
                          <a:cs typeface="Times New Roman" panose="02020603050405020304" pitchFamily="18" charset="0"/>
                        </a:rPr>
                        <a:t>Table 2</a:t>
                      </a:r>
                      <a:endParaRPr lang="en-US" sz="2000" b="1" i="1" kern="16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790789">
                <a:tc gridSpan="7">
                  <a:txBody>
                    <a:bodyPr/>
                    <a:lstStyle/>
                    <a:p>
                      <a:pPr marL="0" marR="0" algn="l">
                        <a:lnSpc>
                          <a:spcPct val="150000"/>
                        </a:lnSpc>
                        <a:spcBef>
                          <a:spcPts val="1200"/>
                        </a:spcBef>
                        <a:spcAft>
                          <a:spcPts val="300"/>
                        </a:spcAft>
                      </a:pPr>
                      <a:r>
                        <a:rPr lang="en-US" sz="2000" kern="1600" dirty="0">
                          <a:effectLst/>
                          <a:latin typeface="Times New Roman" panose="02020603050405020304" pitchFamily="18" charset="0"/>
                          <a:cs typeface="Times New Roman" panose="02020603050405020304" pitchFamily="18" charset="0"/>
                        </a:rPr>
                        <a:t>Factors Associated with Barriers to Accessing Health Care Services (n=339)</a:t>
                      </a:r>
                      <a:endParaRPr lang="en-US" sz="2000" b="1" kern="16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602305">
                <a:tc>
                  <a:txBody>
                    <a:bodyPr/>
                    <a:lstStyle/>
                    <a:p>
                      <a:pPr marL="0" marR="0" algn="l">
                        <a:spcBef>
                          <a:spcPts val="1200"/>
                        </a:spcBef>
                        <a:spcAft>
                          <a:spcPts val="300"/>
                        </a:spcAft>
                      </a:pPr>
                      <a:r>
                        <a:rPr lang="en-US" sz="2000" b="1" dirty="0">
                          <a:solidFill>
                            <a:schemeClr val="tx1"/>
                          </a:solidFill>
                          <a:effectLst/>
                          <a:latin typeface="Times New Roman" panose="02020603050405020304" pitchFamily="18" charset="0"/>
                          <a:cs typeface="Times New Roman" panose="02020603050405020304" pitchFamily="18" charset="0"/>
                        </a:rPr>
                        <a:t>Variable</a:t>
                      </a:r>
                      <a:endParaRPr lang="en-US" sz="2000" b="1"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tc>
                  <a:txBody>
                    <a:bodyPr/>
                    <a:lstStyle/>
                    <a:p>
                      <a:pPr marL="0" marR="0" algn="ctr">
                        <a:spcBef>
                          <a:spcPts val="0"/>
                        </a:spcBef>
                        <a:spcAft>
                          <a:spcPts val="0"/>
                        </a:spcAft>
                      </a:pPr>
                      <a:r>
                        <a:rPr lang="en-US" sz="2000" b="1" dirty="0">
                          <a:solidFill>
                            <a:schemeClr val="tx1"/>
                          </a:solidFill>
                          <a:effectLst/>
                          <a:latin typeface="Times New Roman" panose="02020603050405020304" pitchFamily="18" charset="0"/>
                          <a:cs typeface="Times New Roman" panose="02020603050405020304" pitchFamily="18" charset="0"/>
                        </a:rPr>
                        <a:t>B</a:t>
                      </a:r>
                      <a:endParaRPr lang="en-US" sz="2000" b="1" i="1" dirty="0">
                        <a:solidFill>
                          <a:schemeClr val="tx1"/>
                        </a:solidFill>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tc>
                  <a:txBody>
                    <a:bodyPr/>
                    <a:lstStyle/>
                    <a:p>
                      <a:pPr marL="0" marR="0" algn="ctr">
                        <a:spcBef>
                          <a:spcPts val="1200"/>
                        </a:spcBef>
                        <a:spcAft>
                          <a:spcPts val="300"/>
                        </a:spcAft>
                      </a:pPr>
                      <a:r>
                        <a:rPr lang="en-US" sz="2000" b="1" dirty="0">
                          <a:solidFill>
                            <a:schemeClr val="tx1"/>
                          </a:solidFill>
                          <a:effectLst/>
                          <a:latin typeface="Times New Roman" panose="02020603050405020304" pitchFamily="18" charset="0"/>
                          <a:cs typeface="Times New Roman" panose="02020603050405020304" pitchFamily="18" charset="0"/>
                        </a:rPr>
                        <a:t>SE </a:t>
                      </a:r>
                      <a:endParaRPr lang="en-US" sz="2000" b="1" i="1"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tc>
                  <a:txBody>
                    <a:bodyPr/>
                    <a:lstStyle/>
                    <a:p>
                      <a:pPr marL="0" marR="0" algn="ctr">
                        <a:spcBef>
                          <a:spcPts val="0"/>
                        </a:spcBef>
                        <a:spcAft>
                          <a:spcPts val="0"/>
                        </a:spcAft>
                      </a:pPr>
                      <a:r>
                        <a:rPr lang="en-US" sz="2000" b="1" i="0" dirty="0">
                          <a:solidFill>
                            <a:schemeClr val="tx1"/>
                          </a:solidFill>
                          <a:effectLst/>
                          <a:latin typeface="Times New Roman" panose="02020603050405020304" pitchFamily="18" charset="0"/>
                          <a:ea typeface="Arial Unicode MS"/>
                          <a:cs typeface="Times New Roman" panose="02020603050405020304" pitchFamily="18" charset="0"/>
                        </a:rPr>
                        <a:t>β</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tc>
                  <a:txBody>
                    <a:bodyPr/>
                    <a:lstStyle/>
                    <a:p>
                      <a:pPr marL="0" marR="0" algn="ctr">
                        <a:spcBef>
                          <a:spcPts val="0"/>
                        </a:spcBef>
                        <a:spcAft>
                          <a:spcPts val="0"/>
                        </a:spcAft>
                      </a:pPr>
                      <a:r>
                        <a:rPr lang="en-US" sz="2000" b="1" dirty="0">
                          <a:solidFill>
                            <a:schemeClr val="tx1"/>
                          </a:solidFill>
                          <a:effectLst/>
                          <a:latin typeface="Times New Roman" panose="02020603050405020304" pitchFamily="18" charset="0"/>
                          <a:cs typeface="Times New Roman" panose="02020603050405020304" pitchFamily="18" charset="0"/>
                        </a:rPr>
                        <a:t>95% CI</a:t>
                      </a:r>
                      <a:endParaRPr lang="en-US" sz="2000" b="1" dirty="0">
                        <a:solidFill>
                          <a:schemeClr val="tx1"/>
                        </a:solidFill>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tc>
                  <a:txBody>
                    <a:bodyPr/>
                    <a:lstStyle/>
                    <a:p>
                      <a:pPr marL="0" marR="0" algn="ctr">
                        <a:spcBef>
                          <a:spcPts val="0"/>
                        </a:spcBef>
                        <a:spcAft>
                          <a:spcPts val="0"/>
                        </a:spcAft>
                      </a:pPr>
                      <a:r>
                        <a:rPr lang="en-US" sz="2000" b="1" dirty="0">
                          <a:solidFill>
                            <a:schemeClr val="tx1"/>
                          </a:solidFill>
                          <a:effectLst/>
                          <a:latin typeface="Times New Roman" panose="02020603050405020304" pitchFamily="18" charset="0"/>
                          <a:cs typeface="Times New Roman" panose="02020603050405020304" pitchFamily="18" charset="0"/>
                        </a:rPr>
                        <a:t>t</a:t>
                      </a:r>
                      <a:endParaRPr lang="en-US" sz="2000" b="1" dirty="0">
                        <a:solidFill>
                          <a:schemeClr val="tx1"/>
                        </a:solidFill>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tc>
                  <a:txBody>
                    <a:bodyPr/>
                    <a:lstStyle/>
                    <a:p>
                      <a:pPr marL="0" marR="0" algn="ctr">
                        <a:spcBef>
                          <a:spcPts val="0"/>
                        </a:spcBef>
                        <a:spcAft>
                          <a:spcPts val="0"/>
                        </a:spcAft>
                      </a:pPr>
                      <a:r>
                        <a:rPr lang="en-US" sz="2000" b="1" dirty="0">
                          <a:solidFill>
                            <a:schemeClr val="tx1"/>
                          </a:solidFill>
                          <a:effectLst/>
                          <a:latin typeface="Times New Roman" panose="02020603050405020304" pitchFamily="18" charset="0"/>
                          <a:cs typeface="Times New Roman" panose="02020603050405020304" pitchFamily="18" charset="0"/>
                        </a:rPr>
                        <a:t>p</a:t>
                      </a:r>
                      <a:endParaRPr lang="en-US" sz="2000" b="1" i="1" dirty="0">
                        <a:solidFill>
                          <a:schemeClr val="tx1"/>
                        </a:solidFill>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extLst>
                  <a:ext uri="{0D108BD9-81ED-4DB2-BD59-A6C34878D82A}">
                    <a16:rowId xmlns:a16="http://schemas.microsoft.com/office/drawing/2014/main" xmlns="" val="10002"/>
                  </a:ext>
                </a:extLst>
              </a:tr>
              <a:tr h="722661">
                <a:tc>
                  <a:txBody>
                    <a:bodyPr/>
                    <a:lstStyle/>
                    <a:p>
                      <a:pPr marL="0" marR="0" algn="l">
                        <a:spcBef>
                          <a:spcPts val="0"/>
                        </a:spcBef>
                        <a:spcAft>
                          <a:spcPts val="0"/>
                        </a:spcAft>
                      </a:pPr>
                      <a:r>
                        <a:rPr lang="en-US" sz="2000" dirty="0">
                          <a:effectLst/>
                          <a:latin typeface="Times New Roman" panose="02020603050405020304" pitchFamily="18" charset="0"/>
                          <a:ea typeface="Arial Unicode MS"/>
                          <a:cs typeface="Times New Roman" panose="02020603050405020304" pitchFamily="18" charset="0"/>
                        </a:rPr>
                        <a:t>Concern with public charge designation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Times New Roman" panose="02020603050405020304" pitchFamily="18" charset="0"/>
                          <a:cs typeface="Times New Roman" panose="02020603050405020304" pitchFamily="18" charset="0"/>
                        </a:rPr>
                        <a:t>.26</a:t>
                      </a:r>
                      <a:endParaRPr lang="en-US" sz="2000" dirty="0">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Times New Roman" panose="02020603050405020304" pitchFamily="18" charset="0"/>
                          <a:cs typeface="Times New Roman" panose="02020603050405020304" pitchFamily="18" charset="0"/>
                        </a:rPr>
                        <a:t>.09</a:t>
                      </a:r>
                      <a:endParaRPr lang="en-US" sz="2000" dirty="0">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Times New Roman" panose="02020603050405020304" pitchFamily="18" charset="0"/>
                          <a:cs typeface="Times New Roman" panose="02020603050405020304" pitchFamily="18" charset="0"/>
                        </a:rPr>
                        <a:t>.15</a:t>
                      </a:r>
                      <a:endParaRPr lang="en-US" sz="2000" dirty="0">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Times New Roman" panose="02020603050405020304" pitchFamily="18" charset="0"/>
                          <a:ea typeface="Arial Unicode MS"/>
                          <a:cs typeface="Times New Roman" panose="02020603050405020304" pitchFamily="18" charset="0"/>
                        </a:rPr>
                        <a:t>.08-.45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2000" dirty="0">
                          <a:effectLst/>
                          <a:latin typeface="Times New Roman" panose="02020603050405020304" pitchFamily="18" charset="0"/>
                          <a:ea typeface="Arial Unicode MS"/>
                          <a:cs typeface="Times New Roman" panose="02020603050405020304" pitchFamily="18" charset="0"/>
                        </a:rPr>
                        <a:t>2.85</a:t>
                      </a:r>
                      <a:endParaRPr lang="en-US" sz="2000" dirty="0">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2000" dirty="0">
                          <a:effectLst/>
                          <a:latin typeface="Times New Roman" panose="02020603050405020304" pitchFamily="18" charset="0"/>
                          <a:cs typeface="Times New Roman" panose="02020603050405020304" pitchFamily="18" charset="0"/>
                        </a:rPr>
                        <a:t>.01</a:t>
                      </a:r>
                      <a:endParaRPr lang="en-US" sz="2000" dirty="0">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598317">
                <a:tc gridSpan="7">
                  <a:txBody>
                    <a:bodyPr/>
                    <a:lstStyle/>
                    <a:p>
                      <a:pPr marL="0" marR="0" algn="l">
                        <a:lnSpc>
                          <a:spcPct val="200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Note. Concern with public charge designation predicted 2% of the variance in barriers to accessing health care services.</a:t>
                      </a:r>
                      <a:endParaRPr lang="en-US" sz="2000" dirty="0">
                        <a:effectLst/>
                        <a:latin typeface="Times New Roman" panose="02020603050405020304" pitchFamily="18" charset="0"/>
                        <a:ea typeface="Arial Unicode M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97215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B25E42-9F8A-4872-8DBB-FC6EFA2BF436}"/>
              </a:ext>
            </a:extLst>
          </p:cNvPr>
          <p:cNvSpPr>
            <a:spLocks noGrp="1"/>
          </p:cNvSpPr>
          <p:nvPr>
            <p:ph type="title"/>
          </p:nvPr>
        </p:nvSpPr>
        <p:spPr/>
        <p:txBody>
          <a:bodyPr/>
          <a:lstStyle/>
          <a:p>
            <a:r>
              <a:rPr lang="en-US" dirty="0"/>
              <a:t>Results Hypothesis 3</a:t>
            </a:r>
          </a:p>
        </p:txBody>
      </p:sp>
      <p:sp>
        <p:nvSpPr>
          <p:cNvPr id="3" name="Content Placeholder 2">
            <a:extLst>
              <a:ext uri="{FF2B5EF4-FFF2-40B4-BE49-F238E27FC236}">
                <a16:creationId xmlns:a16="http://schemas.microsoft.com/office/drawing/2014/main" xmlns="" id="{0C3D653C-772E-4B49-8BDF-DE1D6F407346}"/>
              </a:ext>
            </a:extLst>
          </p:cNvPr>
          <p:cNvSpPr>
            <a:spLocks noGrp="1"/>
          </p:cNvSpPr>
          <p:nvPr>
            <p:ph idx="1"/>
          </p:nvPr>
        </p:nvSpPr>
        <p:spPr/>
        <p:txBody>
          <a:bodyPr/>
          <a:lstStyle/>
          <a:p>
            <a:endParaRPr lang="en-US" dirty="0"/>
          </a:p>
        </p:txBody>
      </p:sp>
      <p:graphicFrame>
        <p:nvGraphicFramePr>
          <p:cNvPr id="5" name="Content Placeholder 4">
            <a:extLst>
              <a:ext uri="{FF2B5EF4-FFF2-40B4-BE49-F238E27FC236}">
                <a16:creationId xmlns:a16="http://schemas.microsoft.com/office/drawing/2014/main" xmlns="" id="{333D1B5B-C658-4217-8230-C7E74B46E036}"/>
              </a:ext>
            </a:extLst>
          </p:cNvPr>
          <p:cNvGraphicFramePr>
            <a:graphicFrameLocks/>
          </p:cNvGraphicFramePr>
          <p:nvPr>
            <p:extLst>
              <p:ext uri="{D42A27DB-BD31-4B8C-83A1-F6EECF244321}">
                <p14:modId xmlns:p14="http://schemas.microsoft.com/office/powerpoint/2010/main" val="1956135814"/>
              </p:ext>
            </p:extLst>
          </p:nvPr>
        </p:nvGraphicFramePr>
        <p:xfrm>
          <a:off x="689896" y="1806082"/>
          <a:ext cx="11263095" cy="3982975"/>
        </p:xfrm>
        <a:graphic>
          <a:graphicData uri="http://schemas.openxmlformats.org/drawingml/2006/table">
            <a:tbl>
              <a:tblPr>
                <a:tableStyleId>{E269D01E-BC32-4049-B463-5C60D7B0CCD2}</a:tableStyleId>
              </a:tblPr>
              <a:tblGrid>
                <a:gridCol w="3847067">
                  <a:extLst>
                    <a:ext uri="{9D8B030D-6E8A-4147-A177-3AD203B41FA5}">
                      <a16:colId xmlns:a16="http://schemas.microsoft.com/office/drawing/2014/main" xmlns="" val="20000"/>
                    </a:ext>
                  </a:extLst>
                </a:gridCol>
                <a:gridCol w="1081504">
                  <a:extLst>
                    <a:ext uri="{9D8B030D-6E8A-4147-A177-3AD203B41FA5}">
                      <a16:colId xmlns:a16="http://schemas.microsoft.com/office/drawing/2014/main" xmlns="" val="20001"/>
                    </a:ext>
                  </a:extLst>
                </a:gridCol>
                <a:gridCol w="1081504">
                  <a:extLst>
                    <a:ext uri="{9D8B030D-6E8A-4147-A177-3AD203B41FA5}">
                      <a16:colId xmlns:a16="http://schemas.microsoft.com/office/drawing/2014/main" xmlns="" val="20002"/>
                    </a:ext>
                  </a:extLst>
                </a:gridCol>
                <a:gridCol w="1081504">
                  <a:extLst>
                    <a:ext uri="{9D8B030D-6E8A-4147-A177-3AD203B41FA5}">
                      <a16:colId xmlns:a16="http://schemas.microsoft.com/office/drawing/2014/main" xmlns="" val="20003"/>
                    </a:ext>
                  </a:extLst>
                </a:gridCol>
                <a:gridCol w="1667319">
                  <a:extLst>
                    <a:ext uri="{9D8B030D-6E8A-4147-A177-3AD203B41FA5}">
                      <a16:colId xmlns:a16="http://schemas.microsoft.com/office/drawing/2014/main" xmlns="" val="20004"/>
                    </a:ext>
                  </a:extLst>
                </a:gridCol>
                <a:gridCol w="1274630">
                  <a:extLst>
                    <a:ext uri="{9D8B030D-6E8A-4147-A177-3AD203B41FA5}">
                      <a16:colId xmlns:a16="http://schemas.microsoft.com/office/drawing/2014/main" xmlns="" val="20005"/>
                    </a:ext>
                  </a:extLst>
                </a:gridCol>
                <a:gridCol w="1229567">
                  <a:extLst>
                    <a:ext uri="{9D8B030D-6E8A-4147-A177-3AD203B41FA5}">
                      <a16:colId xmlns:a16="http://schemas.microsoft.com/office/drawing/2014/main" xmlns="" val="20006"/>
                    </a:ext>
                  </a:extLst>
                </a:gridCol>
              </a:tblGrid>
              <a:tr h="397605">
                <a:tc gridSpan="7">
                  <a:txBody>
                    <a:bodyPr/>
                    <a:lstStyle/>
                    <a:p>
                      <a:pPr marL="0" marR="0" algn="l">
                        <a:spcBef>
                          <a:spcPts val="1200"/>
                        </a:spcBef>
                        <a:spcAft>
                          <a:spcPts val="300"/>
                        </a:spcAft>
                      </a:pPr>
                      <a:r>
                        <a:rPr lang="en-US" sz="2000" kern="1600" dirty="0">
                          <a:effectLst/>
                          <a:latin typeface="Times New Roman" panose="02020603050405020304" pitchFamily="18" charset="0"/>
                          <a:cs typeface="Times New Roman" panose="02020603050405020304" pitchFamily="18" charset="0"/>
                        </a:rPr>
                        <a:t>Table 3</a:t>
                      </a:r>
                      <a:endParaRPr lang="en-US" sz="2000" b="1" i="1" kern="16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726747">
                <a:tc gridSpan="7">
                  <a:txBody>
                    <a:bodyPr/>
                    <a:lstStyle/>
                    <a:p>
                      <a:pPr marL="0" marR="0" algn="l">
                        <a:lnSpc>
                          <a:spcPct val="150000"/>
                        </a:lnSpc>
                        <a:spcBef>
                          <a:spcPts val="1200"/>
                        </a:spcBef>
                        <a:spcAft>
                          <a:spcPts val="300"/>
                        </a:spcAft>
                      </a:pPr>
                      <a:r>
                        <a:rPr lang="en-US" sz="2000" kern="1600" dirty="0">
                          <a:effectLst/>
                          <a:latin typeface="Times New Roman" panose="02020603050405020304" pitchFamily="18" charset="0"/>
                          <a:cs typeface="Times New Roman" panose="02020603050405020304" pitchFamily="18" charset="0"/>
                        </a:rPr>
                        <a:t>Factors Associated with Yearly HIV Testing (n=339)</a:t>
                      </a:r>
                      <a:endParaRPr lang="en-US" sz="2000" b="1" kern="16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553527">
                <a:tc>
                  <a:txBody>
                    <a:bodyPr/>
                    <a:lstStyle/>
                    <a:p>
                      <a:pPr marL="0" marR="0" algn="l">
                        <a:spcBef>
                          <a:spcPts val="1200"/>
                        </a:spcBef>
                        <a:spcAft>
                          <a:spcPts val="300"/>
                        </a:spcAft>
                      </a:pPr>
                      <a:r>
                        <a:rPr lang="en-US" sz="2000" b="1" dirty="0">
                          <a:solidFill>
                            <a:schemeClr val="tx1"/>
                          </a:solidFill>
                          <a:effectLst/>
                          <a:latin typeface="Times New Roman" panose="02020603050405020304" pitchFamily="18" charset="0"/>
                          <a:cs typeface="Times New Roman" panose="02020603050405020304" pitchFamily="18" charset="0"/>
                        </a:rPr>
                        <a:t>Variable</a:t>
                      </a:r>
                      <a:endParaRPr lang="en-US" sz="2000" b="1"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tc>
                  <a:txBody>
                    <a:bodyPr/>
                    <a:lstStyle/>
                    <a:p>
                      <a:pPr marL="0" marR="0" algn="ctr">
                        <a:spcBef>
                          <a:spcPts val="0"/>
                        </a:spcBef>
                        <a:spcAft>
                          <a:spcPts val="0"/>
                        </a:spcAft>
                      </a:pPr>
                      <a:r>
                        <a:rPr lang="en-US" sz="2000" b="1" dirty="0">
                          <a:solidFill>
                            <a:schemeClr val="tx1"/>
                          </a:solidFill>
                          <a:effectLst/>
                          <a:latin typeface="Times New Roman" panose="02020603050405020304" pitchFamily="18" charset="0"/>
                          <a:cs typeface="Times New Roman" panose="02020603050405020304" pitchFamily="18" charset="0"/>
                        </a:rPr>
                        <a:t>B</a:t>
                      </a:r>
                      <a:endParaRPr lang="en-US" sz="2000" b="1" i="1" dirty="0">
                        <a:solidFill>
                          <a:schemeClr val="tx1"/>
                        </a:solidFill>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tc>
                  <a:txBody>
                    <a:bodyPr/>
                    <a:lstStyle/>
                    <a:p>
                      <a:pPr marL="0" marR="0" algn="ctr">
                        <a:spcBef>
                          <a:spcPts val="1200"/>
                        </a:spcBef>
                        <a:spcAft>
                          <a:spcPts val="300"/>
                        </a:spcAft>
                      </a:pPr>
                      <a:r>
                        <a:rPr lang="en-US" sz="2000" b="1" dirty="0">
                          <a:solidFill>
                            <a:schemeClr val="tx1"/>
                          </a:solidFill>
                          <a:effectLst/>
                          <a:latin typeface="Times New Roman" panose="02020603050405020304" pitchFamily="18" charset="0"/>
                          <a:cs typeface="Times New Roman" panose="02020603050405020304" pitchFamily="18" charset="0"/>
                        </a:rPr>
                        <a:t>SE </a:t>
                      </a:r>
                      <a:endParaRPr lang="en-US" sz="2000" b="1" i="1"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tc>
                  <a:txBody>
                    <a:bodyPr/>
                    <a:lstStyle/>
                    <a:p>
                      <a:pPr marL="0" marR="0" algn="ctr">
                        <a:spcBef>
                          <a:spcPts val="0"/>
                        </a:spcBef>
                        <a:spcAft>
                          <a:spcPts val="0"/>
                        </a:spcAft>
                      </a:pPr>
                      <a:r>
                        <a:rPr lang="en-US" sz="2000" b="1" dirty="0">
                          <a:solidFill>
                            <a:schemeClr val="tx1"/>
                          </a:solidFill>
                          <a:effectLst/>
                          <a:latin typeface="Times New Roman" panose="02020603050405020304" pitchFamily="18" charset="0"/>
                          <a:cs typeface="Times New Roman" panose="02020603050405020304" pitchFamily="18" charset="0"/>
                        </a:rPr>
                        <a:t>OR</a:t>
                      </a:r>
                      <a:endParaRPr lang="en-US" sz="2000" b="1" i="1" dirty="0">
                        <a:solidFill>
                          <a:schemeClr val="tx1"/>
                        </a:solidFill>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tc>
                  <a:txBody>
                    <a:bodyPr/>
                    <a:lstStyle/>
                    <a:p>
                      <a:pPr marL="0" marR="0" algn="ctr">
                        <a:spcBef>
                          <a:spcPts val="0"/>
                        </a:spcBef>
                        <a:spcAft>
                          <a:spcPts val="0"/>
                        </a:spcAft>
                      </a:pPr>
                      <a:r>
                        <a:rPr lang="en-US" sz="2000" b="1" dirty="0">
                          <a:solidFill>
                            <a:schemeClr val="tx1"/>
                          </a:solidFill>
                          <a:effectLst/>
                          <a:latin typeface="Times New Roman" panose="02020603050405020304" pitchFamily="18" charset="0"/>
                          <a:cs typeface="Times New Roman" panose="02020603050405020304" pitchFamily="18" charset="0"/>
                        </a:rPr>
                        <a:t>95% CI</a:t>
                      </a:r>
                      <a:endParaRPr lang="en-US" sz="2000" b="1" dirty="0">
                        <a:solidFill>
                          <a:schemeClr val="tx1"/>
                        </a:solidFill>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tc>
                  <a:txBody>
                    <a:bodyPr/>
                    <a:lstStyle/>
                    <a:p>
                      <a:pPr marL="0" marR="0" algn="ctr">
                        <a:spcBef>
                          <a:spcPts val="0"/>
                        </a:spcBef>
                        <a:spcAft>
                          <a:spcPts val="0"/>
                        </a:spcAft>
                      </a:pPr>
                      <a:r>
                        <a:rPr lang="en-US" sz="2000" b="1" dirty="0">
                          <a:solidFill>
                            <a:schemeClr val="tx1"/>
                          </a:solidFill>
                          <a:effectLst/>
                          <a:latin typeface="Times New Roman" panose="02020603050405020304" pitchFamily="18" charset="0"/>
                          <a:cs typeface="Times New Roman" panose="02020603050405020304" pitchFamily="18" charset="0"/>
                        </a:rPr>
                        <a:t>Wald</a:t>
                      </a:r>
                    </a:p>
                    <a:p>
                      <a:pPr marL="0" marR="0" algn="ctr">
                        <a:spcBef>
                          <a:spcPts val="0"/>
                        </a:spcBef>
                        <a:spcAft>
                          <a:spcPts val="0"/>
                        </a:spcAft>
                      </a:pPr>
                      <a:r>
                        <a:rPr lang="en-US" sz="2000" b="1" dirty="0">
                          <a:solidFill>
                            <a:schemeClr val="tx1"/>
                          </a:solidFill>
                          <a:effectLst/>
                          <a:latin typeface="Times New Roman" panose="02020603050405020304" pitchFamily="18" charset="0"/>
                          <a:cs typeface="Times New Roman" panose="02020603050405020304" pitchFamily="18" charset="0"/>
                        </a:rPr>
                        <a:t>Statistic</a:t>
                      </a:r>
                      <a:endParaRPr lang="en-US" sz="2000" b="1" dirty="0">
                        <a:solidFill>
                          <a:schemeClr val="tx1"/>
                        </a:solidFill>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tc>
                  <a:txBody>
                    <a:bodyPr/>
                    <a:lstStyle/>
                    <a:p>
                      <a:pPr marL="0" marR="0" algn="ctr">
                        <a:spcBef>
                          <a:spcPts val="0"/>
                        </a:spcBef>
                        <a:spcAft>
                          <a:spcPts val="0"/>
                        </a:spcAft>
                      </a:pPr>
                      <a:r>
                        <a:rPr lang="en-US" sz="2000" b="1" dirty="0">
                          <a:solidFill>
                            <a:schemeClr val="tx1"/>
                          </a:solidFill>
                          <a:effectLst/>
                          <a:latin typeface="Times New Roman" panose="02020603050405020304" pitchFamily="18" charset="0"/>
                          <a:cs typeface="Times New Roman" panose="02020603050405020304" pitchFamily="18" charset="0"/>
                        </a:rPr>
                        <a:t>p</a:t>
                      </a:r>
                      <a:endParaRPr lang="en-US" sz="2000" b="1" i="1" dirty="0">
                        <a:solidFill>
                          <a:schemeClr val="tx1"/>
                        </a:solidFill>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lumOff val="25000"/>
                      </a:schemeClr>
                    </a:solidFill>
                  </a:tcPr>
                </a:tc>
                <a:extLst>
                  <a:ext uri="{0D108BD9-81ED-4DB2-BD59-A6C34878D82A}">
                    <a16:rowId xmlns:a16="http://schemas.microsoft.com/office/drawing/2014/main" xmlns="" val="10002"/>
                  </a:ext>
                </a:extLst>
              </a:tr>
              <a:tr h="780147">
                <a:tc>
                  <a:txBody>
                    <a:bodyPr/>
                    <a:lstStyle/>
                    <a:p>
                      <a:pPr marL="0" marR="0" algn="l">
                        <a:spcBef>
                          <a:spcPts val="0"/>
                        </a:spcBef>
                        <a:spcAft>
                          <a:spcPts val="0"/>
                        </a:spcAft>
                      </a:pPr>
                      <a:r>
                        <a:rPr lang="en-US" sz="2000" dirty="0">
                          <a:effectLst/>
                          <a:latin typeface="Times New Roman" panose="02020603050405020304" pitchFamily="18" charset="0"/>
                          <a:cs typeface="Times New Roman" panose="02020603050405020304" pitchFamily="18" charset="0"/>
                        </a:rPr>
                        <a:t>Concern with Public Charge Designation</a:t>
                      </a:r>
                      <a:endParaRPr lang="en-US" sz="2000" dirty="0">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Times New Roman" panose="02020603050405020304" pitchFamily="18" charset="0"/>
                          <a:ea typeface="Arial Unicode MS"/>
                          <a:cs typeface="Times New Roman" panose="02020603050405020304" pitchFamily="18" charset="0"/>
                        </a:rPr>
                        <a:t>-2.59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Times New Roman" panose="02020603050405020304" pitchFamily="18" charset="0"/>
                          <a:cs typeface="Times New Roman" panose="02020603050405020304" pitchFamily="18" charset="0"/>
                        </a:rPr>
                        <a:t>.68</a:t>
                      </a:r>
                      <a:endParaRPr lang="en-US" sz="2000" dirty="0">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Times New Roman" panose="02020603050405020304" pitchFamily="18" charset="0"/>
                          <a:ea typeface="Arial Unicode MS"/>
                          <a:cs typeface="Times New Roman" panose="02020603050405020304" pitchFamily="18" charset="0"/>
                        </a:rPr>
                        <a:t>.07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Times New Roman" panose="02020603050405020304" pitchFamily="18" charset="0"/>
                          <a:ea typeface="Arial Unicode MS"/>
                          <a:cs typeface="Times New Roman" panose="02020603050405020304" pitchFamily="18" charset="0"/>
                        </a:rPr>
                        <a:t>.02-.28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2000" dirty="0">
                          <a:effectLst/>
                          <a:latin typeface="Times New Roman" panose="02020603050405020304" pitchFamily="18" charset="0"/>
                          <a:ea typeface="Arial Unicode MS"/>
                          <a:cs typeface="Times New Roman" panose="02020603050405020304" pitchFamily="18" charset="0"/>
                        </a:rPr>
                        <a:t>14.51</a:t>
                      </a:r>
                      <a:endParaRPr lang="en-US" sz="2000" dirty="0">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2000" dirty="0">
                          <a:effectLst/>
                          <a:latin typeface="Times New Roman" panose="02020603050405020304" pitchFamily="18" charset="0"/>
                          <a:cs typeface="Times New Roman" panose="02020603050405020304" pitchFamily="18" charset="0"/>
                        </a:rPr>
                        <a:t>.01</a:t>
                      </a:r>
                      <a:endParaRPr lang="en-US" sz="2000" dirty="0">
                        <a:effectLst/>
                        <a:latin typeface="Times New Roman" panose="02020603050405020304" pitchFamily="18" charset="0"/>
                        <a:ea typeface="Arial Unicode M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468876">
                <a:tc gridSpan="7">
                  <a:txBody>
                    <a:bodyPr/>
                    <a:lstStyle/>
                    <a:p>
                      <a:pPr marL="0" marR="0" algn="l">
                        <a:lnSpc>
                          <a:spcPct val="200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Note. Concern with public charge designation predicted 7% of the variance in HIV testing.</a:t>
                      </a:r>
                      <a:endParaRPr lang="en-US" sz="2000" dirty="0">
                        <a:effectLst/>
                        <a:latin typeface="Times New Roman" panose="02020603050405020304" pitchFamily="18" charset="0"/>
                        <a:ea typeface="Arial Unicode M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4281032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&amp; Limitations</a:t>
            </a:r>
            <a:endParaRPr lang="es-MX" dirty="0"/>
          </a:p>
        </p:txBody>
      </p:sp>
      <p:sp>
        <p:nvSpPr>
          <p:cNvPr id="3" name="Content Placeholder 2"/>
          <p:cNvSpPr>
            <a:spLocks noGrp="1"/>
          </p:cNvSpPr>
          <p:nvPr>
            <p:ph idx="1"/>
          </p:nvPr>
        </p:nvSpPr>
        <p:spPr>
          <a:xfrm>
            <a:off x="1371600" y="1771650"/>
            <a:ext cx="10344150" cy="4514850"/>
          </a:xfrm>
        </p:spPr>
        <p:txBody>
          <a:bodyPr>
            <a:normAutofit/>
          </a:bodyPr>
          <a:lstStyle/>
          <a:p>
            <a:pPr>
              <a:lnSpc>
                <a:spcPct val="100000"/>
              </a:lnSpc>
            </a:pPr>
            <a:r>
              <a:rPr lang="es-MX" sz="2400" dirty="0"/>
              <a:t>Our results point to the influence of perceived immigration laws and policies on access to health care services and HIV testing</a:t>
            </a:r>
          </a:p>
          <a:p>
            <a:pPr>
              <a:lnSpc>
                <a:spcPct val="100000"/>
              </a:lnSpc>
            </a:pPr>
            <a:r>
              <a:rPr lang="es-MX" sz="2400" dirty="0"/>
              <a:t>Our findings have implications for educational and policy advocacy to reduce the negative effect that immigration restrictive environments may have on the public health of immigrants</a:t>
            </a:r>
          </a:p>
          <a:p>
            <a:r>
              <a:rPr lang="es-MX" sz="2400" dirty="0"/>
              <a:t>Our research method consisted of cross-sectional surveys which limits causal inference</a:t>
            </a:r>
          </a:p>
          <a:p>
            <a:r>
              <a:rPr lang="es-MX" sz="2400" dirty="0"/>
              <a:t>Our sample consisted of a majority of females who reported being in a monogamous relationships which limits generalizability</a:t>
            </a:r>
          </a:p>
        </p:txBody>
      </p:sp>
    </p:spTree>
    <p:extLst>
      <p:ext uri="{BB962C8B-B14F-4D97-AF65-F5344CB8AC3E}">
        <p14:creationId xmlns:p14="http://schemas.microsoft.com/office/powerpoint/2010/main" val="3164302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1371600" y="1659118"/>
            <a:ext cx="9601200" cy="4208282"/>
          </a:xfrm>
        </p:spPr>
        <p:txBody>
          <a:bodyPr>
            <a:normAutofit fontScale="70000" lnSpcReduction="20000"/>
          </a:bodyPr>
          <a:lstStyle/>
          <a:p>
            <a:r>
              <a:rPr lang="en-US" sz="1400" dirty="0"/>
              <a:t>Centers for Disease Control and Prevention. HIV Surveillance Report 2013; 25. Accessed at http://</a:t>
            </a:r>
            <a:r>
              <a:rPr lang="en-US" sz="1400" dirty="0" err="1"/>
              <a:t>www.cdc.gov</a:t>
            </a:r>
            <a:r>
              <a:rPr lang="en-US" sz="1400" dirty="0"/>
              <a:t>/</a:t>
            </a:r>
            <a:r>
              <a:rPr lang="en-US" sz="1400" dirty="0" err="1"/>
              <a:t>hiv</a:t>
            </a:r>
            <a:r>
              <a:rPr lang="en-US" sz="1400" dirty="0"/>
              <a:t>/pdf/g-l/hiv_surveillance_report_vol_25.pdf on 9/2/2017
Enriquez, M., Kelly, P. J., Witt, J., Rodriguez, L., Lopez, N., </a:t>
            </a:r>
            <a:r>
              <a:rPr lang="en-US" sz="1400" dirty="0" err="1"/>
              <a:t>Smueles</a:t>
            </a:r>
            <a:r>
              <a:rPr lang="en-US" sz="1400" dirty="0"/>
              <a:t>, J., Sweet, D. (2010). Silence Is Not Golden: Invisible Latinas Living with HIV in the Midwest. Journal    of Immigrant and Minority Health, 12(6), 932–939. http://</a:t>
            </a:r>
            <a:r>
              <a:rPr lang="en-US" sz="1400" dirty="0" err="1"/>
              <a:t>doi.org</a:t>
            </a:r>
            <a:r>
              <a:rPr lang="en-US" sz="1400" dirty="0"/>
              <a:t>/10.1007/s10903-010-9346-4
Dang, B. N., Giordano, T. P., &amp; Kim, J. H. (2012). Sociocultural and structural barriers to care among undocumented Latino immigrants with HIV infection. Journal of Immigrant and Minority
</a:t>
            </a:r>
            <a:r>
              <a:rPr lang="en-US" sz="1400" dirty="0" err="1"/>
              <a:t>Lechuga</a:t>
            </a:r>
            <a:r>
              <a:rPr lang="en-US" sz="1400" dirty="0"/>
              <a:t>, J., </a:t>
            </a:r>
            <a:r>
              <a:rPr lang="en-US" sz="1400" dirty="0" err="1"/>
              <a:t>Galletly</a:t>
            </a:r>
            <a:r>
              <a:rPr lang="en-US" sz="1400" dirty="0"/>
              <a:t>, C. L., Broaddus, M. R., Dickson-Gomez, J. B., </a:t>
            </a:r>
            <a:r>
              <a:rPr lang="en-US" sz="1400" dirty="0" err="1"/>
              <a:t>Glasman</a:t>
            </a:r>
            <a:r>
              <a:rPr lang="en-US" sz="1400" dirty="0"/>
              <a:t>, L. R., McAuliffe, T. L., ... &amp; Valera, E. (2017). The Development and Psychometric Properties of the Immigration Law Concerns Scale (ILCS) for HIV Testing. Journal of immigrant and minority health, 1-9.
</a:t>
            </a:r>
            <a:r>
              <a:rPr lang="en-US" sz="1400" dirty="0" err="1"/>
              <a:t>Lum</a:t>
            </a:r>
            <a:r>
              <a:rPr lang="en-US" sz="1400" dirty="0"/>
              <a:t>, T. Y &amp; </a:t>
            </a:r>
            <a:r>
              <a:rPr lang="en-US" sz="1400" dirty="0" err="1"/>
              <a:t>Vanderaa</a:t>
            </a:r>
            <a:r>
              <a:rPr lang="en-US" sz="1400" dirty="0"/>
              <a:t>, J. P. (2010). Health disparities among immigrant and non-immigrant elders: the association of acculturation and education. Journal of Immigrant and Minority Health, 12, 743-753. </a:t>
            </a:r>
            <a:r>
              <a:rPr lang="en-US" sz="1400" dirty="0" err="1"/>
              <a:t>Doi</a:t>
            </a:r>
            <a:r>
              <a:rPr lang="en-US" sz="1400" dirty="0"/>
              <a:t>: 10.1007/s10903-008-9225-4
Pew Hispanic Center. (2015). How the U.S Hispanic population is changing. Washington, DC: Pew Hispanic Center. 
Pew Hispanic Center. (2016). Key findings about U.S immigrants. Washington, DC: Pew Hispanic Center. 
Pitkin </a:t>
            </a:r>
            <a:r>
              <a:rPr lang="en-US" sz="1400" dirty="0" err="1"/>
              <a:t>Derose</a:t>
            </a:r>
            <a:r>
              <a:rPr lang="en-US" sz="1400" dirty="0"/>
              <a:t>, K., </a:t>
            </a:r>
            <a:r>
              <a:rPr lang="en-US" sz="1400" dirty="0" err="1"/>
              <a:t>Bahney</a:t>
            </a:r>
            <a:r>
              <a:rPr lang="en-US" sz="1400" dirty="0"/>
              <a:t>, B. W., Lurie, N., &amp; </a:t>
            </a:r>
            <a:r>
              <a:rPr lang="en-US" sz="1400" dirty="0" err="1"/>
              <a:t>Escarce</a:t>
            </a:r>
            <a:r>
              <a:rPr lang="en-US" sz="1400" dirty="0"/>
              <a:t>, J. J. (2009). Immigrants and health care access, quality, and cost. Medical Care Research and Review, 66, 355-408. </a:t>
            </a:r>
            <a:r>
              <a:rPr lang="en-US" sz="1400" dirty="0" err="1"/>
              <a:t>Doi</a:t>
            </a:r>
            <a:r>
              <a:rPr lang="en-US" sz="1400" dirty="0"/>
              <a:t>: 10.1177/1077558708330425
Poon, K. K., Dang, B. N., Davila, J. A., Hartman, C., &amp; Giordano, T. P. (2013). Treatment outcomes in undocumented Hispanic immigrants with HIV infection. </a:t>
            </a:r>
            <a:r>
              <a:rPr lang="en-US" sz="1400" dirty="0" err="1"/>
              <a:t>PloS</a:t>
            </a:r>
            <a:r>
              <a:rPr lang="en-US" sz="1400" dirty="0"/>
              <a:t> one, 8, e60022. </a:t>
            </a:r>
            <a:r>
              <a:rPr lang="en-US" sz="1400" dirty="0" err="1"/>
              <a:t>Doi</a:t>
            </a:r>
            <a:r>
              <a:rPr lang="en-US" sz="1400" dirty="0"/>
              <a:t>: 10.1371/journal.pone.0060022
Ruiz-</a:t>
            </a:r>
            <a:r>
              <a:rPr lang="en-US" sz="1400" dirty="0" err="1"/>
              <a:t>Casares</a:t>
            </a:r>
            <a:r>
              <a:rPr lang="en-US" sz="1400" dirty="0"/>
              <a:t>, M., Rousseau, C., </a:t>
            </a:r>
            <a:r>
              <a:rPr lang="en-US" sz="1400" dirty="0" err="1"/>
              <a:t>Derluyn</a:t>
            </a:r>
            <a:r>
              <a:rPr lang="en-US" sz="1400" dirty="0"/>
              <a:t>, I., Watters, C., &amp; </a:t>
            </a:r>
            <a:r>
              <a:rPr lang="en-US" sz="1400" dirty="0" err="1"/>
              <a:t>Crépeau</a:t>
            </a:r>
            <a:r>
              <a:rPr lang="en-US" sz="1400" dirty="0"/>
              <a:t>, F. (2010). Right and access to healthcare for undocumented children: Addressing the gap between international conventions and disparate implementations in North America and Europe. Social Science &amp; Medicine, 70, 329-336. </a:t>
            </a:r>
            <a:r>
              <a:rPr lang="en-US" sz="1400" dirty="0" err="1"/>
              <a:t>Doi</a:t>
            </a:r>
            <a:r>
              <a:rPr lang="en-US" sz="1400" dirty="0"/>
              <a:t>: 10.1016/j.socscimed.2009.10.013Centers for Disease Control and Prevention. HIV Surveillance Report 2013; 25. Accessed at http://</a:t>
            </a:r>
            <a:r>
              <a:rPr lang="en-US" sz="1400" dirty="0" err="1"/>
              <a:t>www.cdc.gov</a:t>
            </a:r>
            <a:r>
              <a:rPr lang="en-US" sz="1400" dirty="0"/>
              <a:t>/</a:t>
            </a:r>
            <a:r>
              <a:rPr lang="en-US" sz="1400" dirty="0" err="1"/>
              <a:t>hiv</a:t>
            </a:r>
            <a:r>
              <a:rPr lang="en-US" sz="1400" dirty="0"/>
              <a:t>/pdf/g-l/hiv_surveillance_report_vol_25.pdf on 9/2/2017
Wallace, S. P., Gutiérrez, V. F., &amp; Castañeda, X. (2008). Access to preventive services for adults of Mexican origin. Journal of Immigrant and Minority Health, 10, 363-371. </a:t>
            </a:r>
            <a:r>
              <a:rPr lang="en-US" sz="1400" dirty="0" err="1"/>
              <a:t>Doi</a:t>
            </a:r>
            <a:r>
              <a:rPr lang="en-US" sz="1400" dirty="0"/>
              <a:t>: 10.1007/s10903-007-9093-3</a:t>
            </a:r>
            <a:endParaRPr lang="en-US" sz="1000" dirty="0"/>
          </a:p>
        </p:txBody>
      </p:sp>
    </p:spTree>
    <p:extLst>
      <p:ext uri="{BB962C8B-B14F-4D97-AF65-F5344CB8AC3E}">
        <p14:creationId xmlns:p14="http://schemas.microsoft.com/office/powerpoint/2010/main" val="2043881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391E6B-F858-9446-9223-B28059B93987}"/>
              </a:ext>
            </a:extLst>
          </p:cNvPr>
          <p:cNvSpPr>
            <a:spLocks noGrp="1"/>
          </p:cNvSpPr>
          <p:nvPr>
            <p:ph type="title"/>
          </p:nvPr>
        </p:nvSpPr>
        <p:spPr/>
        <p:txBody>
          <a:bodyPr/>
          <a:lstStyle/>
          <a:p>
            <a:r>
              <a:rPr lang="en-US" dirty="0"/>
              <a:t>Conflict of Interest Disclosure </a:t>
            </a:r>
          </a:p>
        </p:txBody>
      </p:sp>
      <p:sp>
        <p:nvSpPr>
          <p:cNvPr id="3" name="Content Placeholder 2">
            <a:extLst>
              <a:ext uri="{FF2B5EF4-FFF2-40B4-BE49-F238E27FC236}">
                <a16:creationId xmlns:a16="http://schemas.microsoft.com/office/drawing/2014/main" xmlns="" id="{EFFC1B33-E21B-CF43-8FB4-63CD20366E24}"/>
              </a:ext>
            </a:extLst>
          </p:cNvPr>
          <p:cNvSpPr>
            <a:spLocks noGrp="1"/>
          </p:cNvSpPr>
          <p:nvPr>
            <p:ph idx="1"/>
          </p:nvPr>
        </p:nvSpPr>
        <p:spPr/>
        <p:txBody>
          <a:bodyPr/>
          <a:lstStyle/>
          <a:p>
            <a:r>
              <a:rPr lang="en-US" dirty="0"/>
              <a:t>There are no conflict of interests to report</a:t>
            </a:r>
          </a:p>
          <a:p>
            <a:endParaRPr lang="en-US" dirty="0"/>
          </a:p>
        </p:txBody>
      </p:sp>
    </p:spTree>
    <p:extLst>
      <p:ext uri="{BB962C8B-B14F-4D97-AF65-F5344CB8AC3E}">
        <p14:creationId xmlns:p14="http://schemas.microsoft.com/office/powerpoint/2010/main" val="2059462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Latino Immigrants in the United States</a:t>
            </a:r>
          </a:p>
        </p:txBody>
      </p:sp>
      <p:sp>
        <p:nvSpPr>
          <p:cNvPr id="3" name="Content Placeholder 2"/>
          <p:cNvSpPr>
            <a:spLocks noGrp="1"/>
          </p:cNvSpPr>
          <p:nvPr>
            <p:ph idx="1"/>
          </p:nvPr>
        </p:nvSpPr>
        <p:spPr>
          <a:xfrm>
            <a:off x="1371600" y="2012852"/>
            <a:ext cx="9601200" cy="3581400"/>
          </a:xfrm>
        </p:spPr>
        <p:txBody>
          <a:bodyPr>
            <a:normAutofit/>
          </a:bodyPr>
          <a:lstStyle/>
          <a:p>
            <a:r>
              <a:rPr lang="en-US" dirty="0">
                <a:ea typeface="Franklin Gothic Heavy" charset="0"/>
                <a:cs typeface="Franklin Gothic Heavy" charset="0"/>
              </a:rPr>
              <a:t>57.5 million Latinos in the U.S</a:t>
            </a:r>
            <a:r>
              <a:rPr lang="en-US" baseline="30000" dirty="0">
                <a:ea typeface="Franklin Gothic Heavy" charset="0"/>
                <a:cs typeface="Franklin Gothic Heavy" charset="0"/>
              </a:rPr>
              <a:t>1</a:t>
            </a:r>
          </a:p>
          <a:p>
            <a:pPr lvl="1">
              <a:buFont typeface="Wingdings" pitchFamily="2" charset="2"/>
              <a:buChar char="§"/>
            </a:pPr>
            <a:r>
              <a:rPr lang="en-US" sz="1800" i="0" dirty="0">
                <a:ea typeface="Franklin Gothic Heavy" charset="0"/>
                <a:cs typeface="Franklin Gothic Heavy" charset="0"/>
              </a:rPr>
              <a:t>Represent 17.6% of the U.S. population</a:t>
            </a:r>
          </a:p>
          <a:p>
            <a:pPr lvl="1">
              <a:buFont typeface="Wingdings" pitchFamily="2" charset="2"/>
              <a:buChar char="§"/>
            </a:pPr>
            <a:r>
              <a:rPr lang="en-US" sz="1800" i="0" dirty="0">
                <a:ea typeface="Franklin Gothic Heavy" charset="0"/>
                <a:cs typeface="Franklin Gothic Heavy" charset="0"/>
              </a:rPr>
              <a:t>Percentage expected to increase by 24% by 2065</a:t>
            </a:r>
          </a:p>
          <a:p>
            <a:pPr marL="530352" lvl="1" indent="0">
              <a:buNone/>
            </a:pPr>
            <a:endParaRPr lang="en-US" sz="1800" i="0" dirty="0">
              <a:ea typeface="Franklin Gothic Heavy" charset="0"/>
              <a:cs typeface="Franklin Gothic Heavy" charset="0"/>
            </a:endParaRPr>
          </a:p>
          <a:p>
            <a:pPr marL="384048" lvl="1">
              <a:spcBef>
                <a:spcPts val="1000"/>
              </a:spcBef>
              <a:buFont typeface="Franklin Gothic Book" panose="020B0503020102020204" pitchFamily="34" charset="0"/>
              <a:buChar char="■"/>
            </a:pPr>
            <a:r>
              <a:rPr lang="en-US" i="0" dirty="0">
                <a:ea typeface="Franklin Gothic Heavy" charset="0"/>
                <a:cs typeface="Franklin Gothic Heavy" charset="0"/>
              </a:rPr>
              <a:t>43.7</a:t>
            </a:r>
            <a:r>
              <a:rPr lang="en-US" dirty="0">
                <a:ea typeface="Franklin Gothic Heavy" charset="0"/>
                <a:cs typeface="Franklin Gothic Heavy" charset="0"/>
              </a:rPr>
              <a:t> </a:t>
            </a:r>
            <a:r>
              <a:rPr lang="en-US" i="0" dirty="0">
                <a:ea typeface="Franklin Gothic Heavy" charset="0"/>
                <a:cs typeface="Franklin Gothic Heavy" charset="0"/>
              </a:rPr>
              <a:t>million immigrants in the U.S</a:t>
            </a:r>
            <a:r>
              <a:rPr lang="en-US" i="0" baseline="30000" dirty="0">
                <a:ea typeface="Franklin Gothic Heavy" charset="0"/>
                <a:cs typeface="Franklin Gothic Heavy" charset="0"/>
              </a:rPr>
              <a:t>2</a:t>
            </a:r>
            <a:r>
              <a:rPr lang="en-US" dirty="0"/>
              <a:t>	</a:t>
            </a:r>
          </a:p>
          <a:p>
            <a:pPr marL="841248" lvl="2">
              <a:spcBef>
                <a:spcPts val="1000"/>
              </a:spcBef>
              <a:buFont typeface="Wingdings" pitchFamily="2" charset="2"/>
              <a:buChar char="§"/>
            </a:pPr>
            <a:r>
              <a:rPr lang="en-US" dirty="0"/>
              <a:t>46.9% are from Latin America</a:t>
            </a:r>
          </a:p>
          <a:p>
            <a:pPr marL="841248" lvl="2">
              <a:spcBef>
                <a:spcPts val="1000"/>
              </a:spcBef>
              <a:buFont typeface="Wingdings" pitchFamily="2" charset="2"/>
              <a:buChar char="§"/>
            </a:pPr>
            <a:r>
              <a:rPr lang="en-US" dirty="0"/>
              <a:t>27% are from Mexico</a:t>
            </a:r>
            <a:r>
              <a:rPr lang="en-US" baseline="30000" dirty="0"/>
              <a:t>2</a:t>
            </a:r>
            <a:endParaRPr lang="en-US" dirty="0"/>
          </a:p>
          <a:p>
            <a:endParaRPr lang="en-US" dirty="0"/>
          </a:p>
          <a:p>
            <a:endParaRPr lang="en-US" dirty="0"/>
          </a:p>
        </p:txBody>
      </p:sp>
      <p:sp>
        <p:nvSpPr>
          <p:cNvPr id="6" name="TextBox 5">
            <a:extLst>
              <a:ext uri="{FF2B5EF4-FFF2-40B4-BE49-F238E27FC236}">
                <a16:creationId xmlns:a16="http://schemas.microsoft.com/office/drawing/2014/main" xmlns="" id="{384E16A6-571C-4940-B9D9-299BC9E0340F}"/>
              </a:ext>
            </a:extLst>
          </p:cNvPr>
          <p:cNvSpPr txBox="1"/>
          <p:nvPr/>
        </p:nvSpPr>
        <p:spPr>
          <a:xfrm>
            <a:off x="1223889" y="5867400"/>
            <a:ext cx="6804073" cy="600164"/>
          </a:xfrm>
          <a:prstGeom prst="rect">
            <a:avLst/>
          </a:prstGeom>
          <a:noFill/>
        </p:spPr>
        <p:txBody>
          <a:bodyPr wrap="square" rtlCol="0">
            <a:spAutoFit/>
          </a:bodyPr>
          <a:lstStyle/>
          <a:p>
            <a:r>
              <a:rPr lang="en-US" sz="1500" baseline="30000" dirty="0"/>
              <a:t>1</a:t>
            </a:r>
            <a:r>
              <a:rPr lang="en-US" sz="1500" dirty="0"/>
              <a:t>Pew Research Center, 2016; </a:t>
            </a:r>
            <a:r>
              <a:rPr lang="en-US" sz="1500" baseline="30000" dirty="0"/>
              <a:t>2 </a:t>
            </a:r>
            <a:r>
              <a:rPr lang="en-US" sz="1500" dirty="0"/>
              <a:t>Pew Research Center, 2015</a:t>
            </a:r>
            <a:endParaRPr lang="en-US" sz="1500" baseline="30000" dirty="0"/>
          </a:p>
          <a:p>
            <a:endParaRPr lang="en-US" dirty="0"/>
          </a:p>
        </p:txBody>
      </p:sp>
      <p:cxnSp>
        <p:nvCxnSpPr>
          <p:cNvPr id="15" name="Straight Connector 14">
            <a:extLst>
              <a:ext uri="{FF2B5EF4-FFF2-40B4-BE49-F238E27FC236}">
                <a16:creationId xmlns:a16="http://schemas.microsoft.com/office/drawing/2014/main" xmlns="" id="{11FF14B1-0973-46C1-A275-72A6F0A9E17E}"/>
              </a:ext>
            </a:extLst>
          </p:cNvPr>
          <p:cNvCxnSpPr/>
          <p:nvPr/>
        </p:nvCxnSpPr>
        <p:spPr>
          <a:xfrm>
            <a:off x="1223889" y="5594252"/>
            <a:ext cx="622729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5084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71587"/>
            <a:ext cx="10382250" cy="1485900"/>
          </a:xfrm>
        </p:spPr>
        <p:txBody>
          <a:bodyPr>
            <a:normAutofit/>
          </a:bodyPr>
          <a:lstStyle/>
          <a:p>
            <a:r>
              <a:rPr lang="en-US" sz="4000" dirty="0"/>
              <a:t>U.S. Latino Immigrants Face Health Disparities</a:t>
            </a:r>
          </a:p>
        </p:txBody>
      </p:sp>
      <p:sp>
        <p:nvSpPr>
          <p:cNvPr id="4" name="Text Placeholder 3"/>
          <p:cNvSpPr>
            <a:spLocks noGrp="1"/>
          </p:cNvSpPr>
          <p:nvPr>
            <p:ph type="body" idx="1"/>
          </p:nvPr>
        </p:nvSpPr>
        <p:spPr>
          <a:xfrm>
            <a:off x="1371600" y="1914541"/>
            <a:ext cx="4443984" cy="823912"/>
          </a:xfrm>
        </p:spPr>
        <p:txBody>
          <a:bodyPr/>
          <a:lstStyle/>
          <a:p>
            <a:r>
              <a:rPr lang="en-US" dirty="0"/>
              <a:t>Access to Healthcare services</a:t>
            </a:r>
            <a:r>
              <a:rPr lang="en-US" baseline="30000" dirty="0"/>
              <a:t>1</a:t>
            </a:r>
          </a:p>
        </p:txBody>
      </p:sp>
      <p:sp>
        <p:nvSpPr>
          <p:cNvPr id="3" name="Content Placeholder 2"/>
          <p:cNvSpPr>
            <a:spLocks noGrp="1"/>
          </p:cNvSpPr>
          <p:nvPr>
            <p:ph sz="half" idx="2"/>
          </p:nvPr>
        </p:nvSpPr>
        <p:spPr/>
        <p:txBody>
          <a:bodyPr/>
          <a:lstStyle/>
          <a:p>
            <a:r>
              <a:rPr lang="en-US" dirty="0"/>
              <a:t>More difficulty accessing health services</a:t>
            </a:r>
          </a:p>
          <a:p>
            <a:r>
              <a:rPr lang="en-US" dirty="0"/>
              <a:t>Underutilization of routine medical services is associated with poor health outcomes</a:t>
            </a:r>
          </a:p>
          <a:p>
            <a:endParaRPr lang="en-US" dirty="0"/>
          </a:p>
        </p:txBody>
      </p:sp>
      <p:sp>
        <p:nvSpPr>
          <p:cNvPr id="5" name="Text Placeholder 4"/>
          <p:cNvSpPr>
            <a:spLocks noGrp="1"/>
          </p:cNvSpPr>
          <p:nvPr>
            <p:ph type="body" sz="quarter" idx="3"/>
          </p:nvPr>
        </p:nvSpPr>
        <p:spPr>
          <a:xfrm>
            <a:off x="6525014" y="1574058"/>
            <a:ext cx="4443984" cy="823912"/>
          </a:xfrm>
        </p:spPr>
        <p:txBody>
          <a:bodyPr/>
          <a:lstStyle/>
          <a:p>
            <a:r>
              <a:rPr lang="en-US" dirty="0"/>
              <a:t>HIV testing</a:t>
            </a:r>
            <a:r>
              <a:rPr lang="en-US" baseline="30000" dirty="0"/>
              <a:t>2</a:t>
            </a:r>
            <a:endParaRPr lang="en-US" dirty="0"/>
          </a:p>
        </p:txBody>
      </p:sp>
      <p:sp>
        <p:nvSpPr>
          <p:cNvPr id="6" name="Content Placeholder 5"/>
          <p:cNvSpPr>
            <a:spLocks noGrp="1"/>
          </p:cNvSpPr>
          <p:nvPr>
            <p:ph sz="quarter" idx="4"/>
          </p:nvPr>
        </p:nvSpPr>
        <p:spPr/>
        <p:txBody>
          <a:bodyPr/>
          <a:lstStyle/>
          <a:p>
            <a:r>
              <a:rPr lang="en-US" dirty="0"/>
              <a:t>Second HIGHEST rate of HIV infection </a:t>
            </a:r>
          </a:p>
          <a:p>
            <a:r>
              <a:rPr lang="en-US" dirty="0"/>
              <a:t>THREE times more likely to receive a late HIV positive diagnosis</a:t>
            </a:r>
          </a:p>
        </p:txBody>
      </p:sp>
      <p:cxnSp>
        <p:nvCxnSpPr>
          <p:cNvPr id="10" name="Straight Connector 9">
            <a:extLst>
              <a:ext uri="{FF2B5EF4-FFF2-40B4-BE49-F238E27FC236}">
                <a16:creationId xmlns:a16="http://schemas.microsoft.com/office/drawing/2014/main" xmlns="" id="{11FF14B1-0973-46C1-A275-72A6F0A9E17E}"/>
              </a:ext>
            </a:extLst>
          </p:cNvPr>
          <p:cNvCxnSpPr/>
          <p:nvPr/>
        </p:nvCxnSpPr>
        <p:spPr>
          <a:xfrm>
            <a:off x="1223889" y="5594252"/>
            <a:ext cx="6227299"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xmlns="" id="{384E16A6-571C-4940-B9D9-299BC9E0340F}"/>
              </a:ext>
            </a:extLst>
          </p:cNvPr>
          <p:cNvSpPr txBox="1"/>
          <p:nvPr/>
        </p:nvSpPr>
        <p:spPr>
          <a:xfrm>
            <a:off x="1270782" y="5805268"/>
            <a:ext cx="8712667" cy="600164"/>
          </a:xfrm>
          <a:prstGeom prst="rect">
            <a:avLst/>
          </a:prstGeom>
          <a:noFill/>
        </p:spPr>
        <p:txBody>
          <a:bodyPr wrap="square" rtlCol="0">
            <a:spAutoFit/>
          </a:bodyPr>
          <a:lstStyle/>
          <a:p>
            <a:r>
              <a:rPr lang="en-US" sz="1500" baseline="30000" dirty="0"/>
              <a:t>1</a:t>
            </a:r>
            <a:r>
              <a:rPr lang="en-US" sz="1500" dirty="0"/>
              <a:t>Ruiz Casares et al., 2010; </a:t>
            </a:r>
            <a:r>
              <a:rPr lang="en-US" sz="1500" baseline="30000" dirty="0"/>
              <a:t>2</a:t>
            </a:r>
            <a:r>
              <a:rPr lang="en-US" sz="1500" dirty="0"/>
              <a:t>Enriquez et al., 2010; </a:t>
            </a:r>
            <a:r>
              <a:rPr lang="en-US" sz="1500" baseline="30000" dirty="0"/>
              <a:t>3</a:t>
            </a:r>
            <a:r>
              <a:rPr lang="en-US" sz="1500" dirty="0"/>
              <a:t>Center for Disease Control and Prevention, 2013</a:t>
            </a:r>
            <a:endParaRPr lang="en-US" sz="1500" baseline="30000" dirty="0"/>
          </a:p>
          <a:p>
            <a:endParaRPr lang="en-US" dirty="0"/>
          </a:p>
        </p:txBody>
      </p:sp>
    </p:spTree>
    <p:extLst>
      <p:ext uri="{BB962C8B-B14F-4D97-AF65-F5344CB8AC3E}">
        <p14:creationId xmlns:p14="http://schemas.microsoft.com/office/powerpoint/2010/main" val="663519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264" y="1061249"/>
            <a:ext cx="10418710" cy="1485900"/>
          </a:xfrm>
        </p:spPr>
        <p:txBody>
          <a:bodyPr>
            <a:normAutofit/>
          </a:bodyPr>
          <a:lstStyle/>
          <a:p>
            <a:r>
              <a:rPr lang="en-US" sz="3600" dirty="0"/>
              <a:t>Barriers to Health Care Access and HIV testing</a:t>
            </a:r>
            <a:r>
              <a:rPr lang="en-US" sz="3600" baseline="30000" dirty="0"/>
              <a:t>1-5</a:t>
            </a:r>
            <a:endParaRPr lang="en-US" sz="3600" dirty="0"/>
          </a:p>
        </p:txBody>
      </p:sp>
      <p:sp>
        <p:nvSpPr>
          <p:cNvPr id="3" name="Content Placeholder 2"/>
          <p:cNvSpPr>
            <a:spLocks noGrp="1"/>
          </p:cNvSpPr>
          <p:nvPr>
            <p:ph sz="half" idx="1"/>
          </p:nvPr>
        </p:nvSpPr>
        <p:spPr/>
        <p:txBody>
          <a:bodyPr/>
          <a:lstStyle/>
          <a:p>
            <a:r>
              <a:rPr lang="en-US" dirty="0"/>
              <a:t>Lack of access to bilingual health care services</a:t>
            </a:r>
          </a:p>
          <a:p>
            <a:r>
              <a:rPr lang="en-US" dirty="0"/>
              <a:t>Low health literacy</a:t>
            </a:r>
          </a:p>
          <a:p>
            <a:r>
              <a:rPr lang="en-US" dirty="0"/>
              <a:t>Lack of familiarity with the U.S. healthcare system</a:t>
            </a:r>
          </a:p>
          <a:p>
            <a:r>
              <a:rPr lang="en-US" dirty="0"/>
              <a:t>Limited knowledge of available health services</a:t>
            </a:r>
          </a:p>
        </p:txBody>
      </p:sp>
      <p:sp>
        <p:nvSpPr>
          <p:cNvPr id="4" name="Content Placeholder 3"/>
          <p:cNvSpPr>
            <a:spLocks noGrp="1"/>
          </p:cNvSpPr>
          <p:nvPr>
            <p:ph sz="half" idx="2"/>
          </p:nvPr>
        </p:nvSpPr>
        <p:spPr/>
        <p:txBody>
          <a:bodyPr/>
          <a:lstStyle/>
          <a:p>
            <a:r>
              <a:rPr lang="en-US" dirty="0"/>
              <a:t>Fear of deportation</a:t>
            </a:r>
          </a:p>
          <a:p>
            <a:r>
              <a:rPr lang="en-US" dirty="0"/>
              <a:t>Perceived HIV stigma</a:t>
            </a:r>
          </a:p>
          <a:p>
            <a:r>
              <a:rPr lang="en-US" dirty="0"/>
              <a:t>Experiences with discrimination </a:t>
            </a:r>
          </a:p>
          <a:p>
            <a:pPr lvl="1"/>
            <a:endParaRPr lang="en-US" dirty="0"/>
          </a:p>
        </p:txBody>
      </p:sp>
      <p:cxnSp>
        <p:nvCxnSpPr>
          <p:cNvPr id="5" name="Straight Connector 4">
            <a:extLst>
              <a:ext uri="{FF2B5EF4-FFF2-40B4-BE49-F238E27FC236}">
                <a16:creationId xmlns:a16="http://schemas.microsoft.com/office/drawing/2014/main" xmlns="" id="{11FF14B1-0973-46C1-A275-72A6F0A9E17E}"/>
              </a:ext>
            </a:extLst>
          </p:cNvPr>
          <p:cNvCxnSpPr/>
          <p:nvPr/>
        </p:nvCxnSpPr>
        <p:spPr>
          <a:xfrm>
            <a:off x="1223889" y="5594252"/>
            <a:ext cx="6227299"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xmlns="" id="{384E16A6-571C-4940-B9D9-299BC9E0340F}"/>
              </a:ext>
            </a:extLst>
          </p:cNvPr>
          <p:cNvSpPr txBox="1"/>
          <p:nvPr/>
        </p:nvSpPr>
        <p:spPr>
          <a:xfrm>
            <a:off x="1223889" y="5867400"/>
            <a:ext cx="9749300" cy="600164"/>
          </a:xfrm>
          <a:prstGeom prst="rect">
            <a:avLst/>
          </a:prstGeom>
          <a:noFill/>
        </p:spPr>
        <p:txBody>
          <a:bodyPr wrap="square" rtlCol="0">
            <a:spAutoFit/>
          </a:bodyPr>
          <a:lstStyle/>
          <a:p>
            <a:r>
              <a:rPr lang="en-US" sz="1500" baseline="30000" dirty="0"/>
              <a:t>1</a:t>
            </a:r>
            <a:r>
              <a:rPr lang="en-US" sz="1500" dirty="0"/>
              <a:t> Wallace, Gutierrez, Castañeda, 2008; </a:t>
            </a:r>
            <a:r>
              <a:rPr lang="en-US" sz="1500" baseline="30000" dirty="0"/>
              <a:t>2</a:t>
            </a:r>
            <a:r>
              <a:rPr lang="en-US" sz="1500" dirty="0"/>
              <a:t>Pitkin et al., 2009; </a:t>
            </a:r>
            <a:r>
              <a:rPr lang="en-US" sz="1500" baseline="30000" dirty="0"/>
              <a:t>3</a:t>
            </a:r>
            <a:r>
              <a:rPr lang="en-US" sz="1500" dirty="0"/>
              <a:t>Lum &amp; Vandera, 2010;</a:t>
            </a:r>
            <a:r>
              <a:rPr lang="en-US" sz="1500" baseline="30000" dirty="0"/>
              <a:t>4 </a:t>
            </a:r>
            <a:r>
              <a:rPr lang="en-US" sz="1500" dirty="0"/>
              <a:t>Poon et al., 2013; </a:t>
            </a:r>
            <a:r>
              <a:rPr lang="en-US" sz="1500" baseline="30000" dirty="0"/>
              <a:t>5</a:t>
            </a:r>
            <a:r>
              <a:rPr lang="en-US" sz="1500" dirty="0"/>
              <a:t>Dang, 2012</a:t>
            </a:r>
            <a:endParaRPr lang="en-US" sz="1500" baseline="30000" dirty="0"/>
          </a:p>
          <a:p>
            <a:endParaRPr lang="en-US" dirty="0"/>
          </a:p>
        </p:txBody>
      </p:sp>
    </p:spTree>
    <p:extLst>
      <p:ext uri="{BB962C8B-B14F-4D97-AF65-F5344CB8AC3E}">
        <p14:creationId xmlns:p14="http://schemas.microsoft.com/office/powerpoint/2010/main" val="899343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Gap in Prior Research </a:t>
            </a:r>
          </a:p>
        </p:txBody>
      </p:sp>
      <p:sp>
        <p:nvSpPr>
          <p:cNvPr id="3" name="Content Placeholder 2"/>
          <p:cNvSpPr>
            <a:spLocks noGrp="1"/>
          </p:cNvSpPr>
          <p:nvPr>
            <p:ph idx="1"/>
          </p:nvPr>
        </p:nvSpPr>
        <p:spPr>
          <a:xfrm>
            <a:off x="1371600" y="1739705"/>
            <a:ext cx="9601200" cy="3581400"/>
          </a:xfrm>
        </p:spPr>
        <p:txBody>
          <a:bodyPr>
            <a:normAutofit/>
          </a:bodyPr>
          <a:lstStyle/>
          <a:p>
            <a:r>
              <a:rPr lang="en-US" dirty="0"/>
              <a:t>Few studies focusing on the impact of immigration related concerns</a:t>
            </a:r>
          </a:p>
          <a:p>
            <a:r>
              <a:rPr lang="en-US" dirty="0"/>
              <a:t>Focus on behavior change before and after legislative changes</a:t>
            </a:r>
          </a:p>
          <a:p>
            <a:r>
              <a:rPr lang="en-US" dirty="0"/>
              <a:t>Lack of studies operationalizing the potential effect of immigration laws and policies at the individual, psychological level</a:t>
            </a:r>
          </a:p>
          <a:p>
            <a:r>
              <a:rPr lang="en-US" dirty="0"/>
              <a:t>The Immigration Law Concerns Scale</a:t>
            </a:r>
            <a:r>
              <a:rPr lang="en-US" baseline="30000" dirty="0"/>
              <a:t>1</a:t>
            </a:r>
            <a:endParaRPr lang="en-US" dirty="0"/>
          </a:p>
          <a:p>
            <a:pPr lvl="1"/>
            <a:r>
              <a:rPr lang="en-US" dirty="0"/>
              <a:t>Concern with Public Charge Designation</a:t>
            </a:r>
          </a:p>
          <a:p>
            <a:pPr lvl="1"/>
            <a:r>
              <a:rPr lang="en-US" dirty="0"/>
              <a:t>Concerns with Confidentiality of Health Information</a:t>
            </a:r>
          </a:p>
          <a:p>
            <a:pPr lvl="1"/>
            <a:r>
              <a:rPr lang="en-US" dirty="0"/>
              <a:t>HIV as a Disfavored Disease</a:t>
            </a:r>
          </a:p>
        </p:txBody>
      </p:sp>
      <p:cxnSp>
        <p:nvCxnSpPr>
          <p:cNvPr id="4" name="Straight Connector 3">
            <a:extLst>
              <a:ext uri="{FF2B5EF4-FFF2-40B4-BE49-F238E27FC236}">
                <a16:creationId xmlns:a16="http://schemas.microsoft.com/office/drawing/2014/main" xmlns="" id="{11FF14B1-0973-46C1-A275-72A6F0A9E17E}"/>
              </a:ext>
            </a:extLst>
          </p:cNvPr>
          <p:cNvCxnSpPr/>
          <p:nvPr/>
        </p:nvCxnSpPr>
        <p:spPr>
          <a:xfrm>
            <a:off x="1223889" y="5594252"/>
            <a:ext cx="6227299"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xmlns="" id="{384E16A6-571C-4940-B9D9-299BC9E0340F}"/>
              </a:ext>
            </a:extLst>
          </p:cNvPr>
          <p:cNvSpPr txBox="1"/>
          <p:nvPr/>
        </p:nvSpPr>
        <p:spPr>
          <a:xfrm>
            <a:off x="1223889" y="5867400"/>
            <a:ext cx="6804073" cy="754053"/>
          </a:xfrm>
          <a:prstGeom prst="rect">
            <a:avLst/>
          </a:prstGeom>
          <a:noFill/>
        </p:spPr>
        <p:txBody>
          <a:bodyPr wrap="square" rtlCol="0">
            <a:spAutoFit/>
          </a:bodyPr>
          <a:lstStyle/>
          <a:p>
            <a:r>
              <a:rPr lang="en-US" sz="1500" baseline="30000" dirty="0"/>
              <a:t>1</a:t>
            </a:r>
            <a:r>
              <a:rPr lang="en-US" sz="1500" dirty="0"/>
              <a:t>Lechuga et al., 2017</a:t>
            </a:r>
          </a:p>
          <a:p>
            <a:endParaRPr lang="en-US" sz="1500" baseline="30000" dirty="0"/>
          </a:p>
          <a:p>
            <a:endParaRPr lang="en-US" dirty="0"/>
          </a:p>
        </p:txBody>
      </p:sp>
    </p:spTree>
    <p:extLst>
      <p:ext uri="{BB962C8B-B14F-4D97-AF65-F5344CB8AC3E}">
        <p14:creationId xmlns:p14="http://schemas.microsoft.com/office/powerpoint/2010/main" val="641815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 study</a:t>
            </a:r>
          </a:p>
        </p:txBody>
      </p:sp>
      <p:sp>
        <p:nvSpPr>
          <p:cNvPr id="3" name="Content Placeholder 2"/>
          <p:cNvSpPr>
            <a:spLocks noGrp="1"/>
          </p:cNvSpPr>
          <p:nvPr>
            <p:ph idx="1"/>
          </p:nvPr>
        </p:nvSpPr>
        <p:spPr>
          <a:xfrm>
            <a:off x="1371600" y="1873364"/>
            <a:ext cx="9601200" cy="3047124"/>
          </a:xfrm>
        </p:spPr>
        <p:txBody>
          <a:bodyPr/>
          <a:lstStyle/>
          <a:p>
            <a:r>
              <a:rPr lang="en-US" sz="2400" dirty="0"/>
              <a:t>To test whether the ILCS factors are significantly associated with utilization of health care services and HIV testing</a:t>
            </a:r>
          </a:p>
          <a:p>
            <a:pPr marL="0" indent="0">
              <a:buNone/>
            </a:pPr>
            <a:endParaRPr lang="en-US" sz="2400" dirty="0"/>
          </a:p>
          <a:p>
            <a:r>
              <a:rPr lang="en-US" sz="2400" dirty="0"/>
              <a:t>Cross-sectional surveys administered to 339 Latino immigrants recruited from a variety of settings in 2015:</a:t>
            </a:r>
          </a:p>
          <a:p>
            <a:pPr lvl="1"/>
            <a:r>
              <a:rPr lang="en-US" sz="2400" dirty="0"/>
              <a:t>North Carolina</a:t>
            </a:r>
          </a:p>
          <a:p>
            <a:pPr lvl="1"/>
            <a:r>
              <a:rPr lang="en-US" sz="2400" dirty="0"/>
              <a:t>Virginia</a:t>
            </a:r>
          </a:p>
          <a:p>
            <a:pPr marL="530352" lvl="1" indent="0">
              <a:buNone/>
            </a:pPr>
            <a:endParaRPr lang="en-US" dirty="0"/>
          </a:p>
        </p:txBody>
      </p:sp>
    </p:spTree>
    <p:extLst>
      <p:ext uri="{BB962C8B-B14F-4D97-AF65-F5344CB8AC3E}">
        <p14:creationId xmlns:p14="http://schemas.microsoft.com/office/powerpoint/2010/main" val="865172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 </a:t>
            </a:r>
          </a:p>
        </p:txBody>
      </p:sp>
      <p:sp>
        <p:nvSpPr>
          <p:cNvPr id="3" name="Content Placeholder 2"/>
          <p:cNvSpPr>
            <a:spLocks noGrp="1"/>
          </p:cNvSpPr>
          <p:nvPr>
            <p:ph idx="1"/>
          </p:nvPr>
        </p:nvSpPr>
        <p:spPr>
          <a:xfrm>
            <a:off x="1371600" y="1443789"/>
            <a:ext cx="9601200" cy="5005137"/>
          </a:xfrm>
        </p:spPr>
        <p:txBody>
          <a:bodyPr/>
          <a:lstStyle/>
          <a:p>
            <a:r>
              <a:rPr lang="en-US" dirty="0"/>
              <a:t>Inclusion criteria</a:t>
            </a:r>
          </a:p>
          <a:p>
            <a:pPr lvl="1"/>
            <a:r>
              <a:rPr lang="en-US" sz="1800" i="0" dirty="0"/>
              <a:t>18 years of age or older</a:t>
            </a:r>
          </a:p>
          <a:p>
            <a:pPr lvl="1"/>
            <a:r>
              <a:rPr lang="en-US" sz="1800" i="0" dirty="0"/>
              <a:t>Sexual risk behavior in the past 12 months</a:t>
            </a:r>
          </a:p>
          <a:p>
            <a:pPr lvl="1"/>
            <a:r>
              <a:rPr lang="en-US" sz="1800" i="0" dirty="0"/>
              <a:t>Unknown HIV status</a:t>
            </a:r>
          </a:p>
          <a:p>
            <a:pPr lvl="1"/>
            <a:r>
              <a:rPr lang="en-US" sz="1800" i="0" dirty="0"/>
              <a:t>Lived in the U.S for the past 6 months</a:t>
            </a:r>
          </a:p>
          <a:p>
            <a:r>
              <a:rPr lang="en-US" dirty="0"/>
              <a:t>Recruitment</a:t>
            </a:r>
          </a:p>
          <a:p>
            <a:pPr lvl="1"/>
            <a:r>
              <a:rPr lang="en-US" i="0" dirty="0"/>
              <a:t>Spanish radio ads</a:t>
            </a:r>
          </a:p>
          <a:p>
            <a:pPr lvl="1"/>
            <a:r>
              <a:rPr lang="en-US" i="0" dirty="0"/>
              <a:t>Referrals from a network of community based organizations</a:t>
            </a:r>
          </a:p>
          <a:p>
            <a:r>
              <a:rPr lang="en-US" dirty="0"/>
              <a:t>Survey administration</a:t>
            </a:r>
          </a:p>
          <a:p>
            <a:pPr lvl="1"/>
            <a:r>
              <a:rPr lang="en-US" dirty="0"/>
              <a:t>Small groups </a:t>
            </a:r>
          </a:p>
          <a:p>
            <a:pPr lvl="2"/>
            <a:r>
              <a:rPr lang="en-US" dirty="0"/>
              <a:t>Community based organizations, clinics &amp; community centers</a:t>
            </a:r>
          </a:p>
          <a:p>
            <a:pPr lvl="1"/>
            <a:r>
              <a:rPr lang="en-US" dirty="0"/>
              <a:t>Audio Computer Assisted Self Interview (ACASI)</a:t>
            </a:r>
          </a:p>
        </p:txBody>
      </p:sp>
    </p:spTree>
    <p:extLst>
      <p:ext uri="{BB962C8B-B14F-4D97-AF65-F5344CB8AC3E}">
        <p14:creationId xmlns:p14="http://schemas.microsoft.com/office/powerpoint/2010/main" val="433610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307165702"/>
              </p:ext>
            </p:extLst>
          </p:nvPr>
        </p:nvGraphicFramePr>
        <p:xfrm>
          <a:off x="1062204" y="179881"/>
          <a:ext cx="10753344" cy="6705600"/>
        </p:xfrm>
        <a:graphic>
          <a:graphicData uri="http://schemas.openxmlformats.org/drawingml/2006/table">
            <a:tbl>
              <a:tblPr firstRow="1" bandRow="1">
                <a:tableStyleId>{5C22544A-7EE6-4342-B048-85BDC9FD1C3A}</a:tableStyleId>
              </a:tblPr>
              <a:tblGrid>
                <a:gridCol w="3584448">
                  <a:extLst>
                    <a:ext uri="{9D8B030D-6E8A-4147-A177-3AD203B41FA5}">
                      <a16:colId xmlns:a16="http://schemas.microsoft.com/office/drawing/2014/main" xmlns="" val="20000"/>
                    </a:ext>
                  </a:extLst>
                </a:gridCol>
                <a:gridCol w="3584448">
                  <a:extLst>
                    <a:ext uri="{9D8B030D-6E8A-4147-A177-3AD203B41FA5}">
                      <a16:colId xmlns:a16="http://schemas.microsoft.com/office/drawing/2014/main" xmlns="" val="20001"/>
                    </a:ext>
                  </a:extLst>
                </a:gridCol>
                <a:gridCol w="3584448">
                  <a:extLst>
                    <a:ext uri="{9D8B030D-6E8A-4147-A177-3AD203B41FA5}">
                      <a16:colId xmlns:a16="http://schemas.microsoft.com/office/drawing/2014/main" xmlns="" val="20002"/>
                    </a:ext>
                  </a:extLst>
                </a:gridCol>
              </a:tblGrid>
              <a:tr h="357848">
                <a:tc gridSpan="3">
                  <a:txBody>
                    <a:bodyPr/>
                    <a:lstStyle/>
                    <a:p>
                      <a:r>
                        <a:rPr lang="en-US" dirty="0"/>
                        <a:t>Sample Demographic Characteristics</a:t>
                      </a:r>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xmlns="" val="2182668288"/>
                  </a:ext>
                </a:extLst>
              </a:tr>
              <a:tr h="357848">
                <a:tc>
                  <a:txBody>
                    <a:bodyPr/>
                    <a:lstStyle/>
                    <a:p>
                      <a:endParaRPr lang="en-US" dirty="0"/>
                    </a:p>
                  </a:txBody>
                  <a:tcPr/>
                </a:tc>
                <a:tc>
                  <a:txBody>
                    <a:bodyPr/>
                    <a:lstStyle/>
                    <a:p>
                      <a:pPr algn="ctr"/>
                      <a:r>
                        <a:rPr lang="en-US" dirty="0"/>
                        <a:t>n</a:t>
                      </a:r>
                    </a:p>
                  </a:txBody>
                  <a:tcPr/>
                </a:tc>
                <a:tc>
                  <a:txBody>
                    <a:bodyPr/>
                    <a:lstStyle/>
                    <a:p>
                      <a:pPr algn="ctr"/>
                      <a:r>
                        <a:rPr lang="en-US" dirty="0"/>
                        <a:t>%</a:t>
                      </a:r>
                    </a:p>
                  </a:txBody>
                  <a:tcPr/>
                </a:tc>
                <a:extLst>
                  <a:ext uri="{0D108BD9-81ED-4DB2-BD59-A6C34878D82A}">
                    <a16:rowId xmlns:a16="http://schemas.microsoft.com/office/drawing/2014/main" xmlns="" val="10000"/>
                  </a:ext>
                </a:extLst>
              </a:tr>
              <a:tr h="1043724">
                <a:tc>
                  <a:txBody>
                    <a:bodyPr/>
                    <a:lstStyle/>
                    <a:p>
                      <a:r>
                        <a:rPr lang="en-US" sz="1600" dirty="0"/>
                        <a:t>Gender</a:t>
                      </a:r>
                      <a:r>
                        <a:rPr lang="en-US" sz="1600" baseline="0" dirty="0"/>
                        <a:t> </a:t>
                      </a:r>
                    </a:p>
                    <a:p>
                      <a:pPr marL="288925" indent="-288925">
                        <a:tabLst/>
                      </a:pPr>
                      <a:r>
                        <a:rPr lang="en-US" sz="1600" baseline="0" dirty="0"/>
                        <a:t>    Male</a:t>
                      </a:r>
                    </a:p>
                    <a:p>
                      <a:pPr marL="288925" indent="-288925">
                        <a:tabLst/>
                      </a:pPr>
                      <a:r>
                        <a:rPr lang="en-US" sz="1600" baseline="0" dirty="0"/>
                        <a:t>    Female</a:t>
                      </a:r>
                    </a:p>
                  </a:txBody>
                  <a:tcPr/>
                </a:tc>
                <a:tc>
                  <a:txBody>
                    <a:bodyPr/>
                    <a:lstStyle/>
                    <a:p>
                      <a:pPr algn="ctr"/>
                      <a:endParaRPr lang="en-US" sz="1600" dirty="0"/>
                    </a:p>
                    <a:p>
                      <a:pPr algn="ctr"/>
                      <a:r>
                        <a:rPr lang="en-US" sz="1600" dirty="0"/>
                        <a:t>79</a:t>
                      </a:r>
                    </a:p>
                    <a:p>
                      <a:pPr algn="ctr"/>
                      <a:r>
                        <a:rPr lang="en-US" sz="1600" b="1" dirty="0"/>
                        <a:t>260</a:t>
                      </a:r>
                    </a:p>
                    <a:p>
                      <a:pPr algn="ctr"/>
                      <a:endParaRPr lang="en-US" sz="1600" dirty="0"/>
                    </a:p>
                  </a:txBody>
                  <a:tcPr/>
                </a:tc>
                <a:tc>
                  <a:txBody>
                    <a:bodyPr/>
                    <a:lstStyle/>
                    <a:p>
                      <a:pPr algn="ctr"/>
                      <a:endParaRPr lang="en-US" sz="1600" dirty="0"/>
                    </a:p>
                    <a:p>
                      <a:pPr algn="ctr"/>
                      <a:r>
                        <a:rPr lang="en-US" sz="1600" dirty="0"/>
                        <a:t>23.3</a:t>
                      </a:r>
                    </a:p>
                    <a:p>
                      <a:pPr algn="ctr"/>
                      <a:r>
                        <a:rPr lang="en-US" sz="1600" dirty="0"/>
                        <a:t>76.7</a:t>
                      </a:r>
                    </a:p>
                  </a:txBody>
                  <a:tcPr/>
                </a:tc>
                <a:extLst>
                  <a:ext uri="{0D108BD9-81ED-4DB2-BD59-A6C34878D82A}">
                    <a16:rowId xmlns:a16="http://schemas.microsoft.com/office/drawing/2014/main" xmlns="" val="10001"/>
                  </a:ext>
                </a:extLst>
              </a:tr>
              <a:tr h="2475118">
                <a:tc>
                  <a:txBody>
                    <a:bodyPr/>
                    <a:lstStyle/>
                    <a:p>
                      <a:r>
                        <a:rPr lang="en-US" sz="1600" dirty="0"/>
                        <a:t>Education</a:t>
                      </a:r>
                    </a:p>
                    <a:p>
                      <a:r>
                        <a:rPr lang="en-US" sz="1600" dirty="0"/>
                        <a:t>    Less than</a:t>
                      </a:r>
                      <a:r>
                        <a:rPr lang="en-US" sz="1600" baseline="0" dirty="0"/>
                        <a:t> sixth grade</a:t>
                      </a:r>
                    </a:p>
                    <a:p>
                      <a:r>
                        <a:rPr lang="en-US" sz="1600" baseline="0" dirty="0"/>
                        <a:t>    More than sixth grade but did not finish high school</a:t>
                      </a:r>
                    </a:p>
                    <a:p>
                      <a:r>
                        <a:rPr lang="en-US" sz="1600" baseline="0" dirty="0"/>
                        <a:t>    High school diploma/ GED or equivalent</a:t>
                      </a:r>
                    </a:p>
                    <a:p>
                      <a:r>
                        <a:rPr lang="en-US" sz="1600" baseline="0" dirty="0"/>
                        <a:t>    Technical Career</a:t>
                      </a:r>
                    </a:p>
                    <a:p>
                      <a:r>
                        <a:rPr lang="en-US" sz="1600" baseline="0" dirty="0"/>
                        <a:t>    Some college graduate coursework</a:t>
                      </a:r>
                    </a:p>
                    <a:p>
                      <a:r>
                        <a:rPr lang="en-US" sz="1600" baseline="0" dirty="0"/>
                        <a:t>    College graduate (BA or BS)</a:t>
                      </a:r>
                    </a:p>
                  </a:txBody>
                  <a:tcPr/>
                </a:tc>
                <a:tc>
                  <a:txBody>
                    <a:bodyPr/>
                    <a:lstStyle/>
                    <a:p>
                      <a:pPr algn="ctr"/>
                      <a:endParaRPr lang="en-US" sz="1600" dirty="0"/>
                    </a:p>
                    <a:p>
                      <a:pPr algn="ctr"/>
                      <a:r>
                        <a:rPr lang="en-US" sz="1600" dirty="0"/>
                        <a:t>48</a:t>
                      </a:r>
                    </a:p>
                    <a:p>
                      <a:pPr algn="ctr"/>
                      <a:r>
                        <a:rPr lang="en-US" sz="1600" b="1" dirty="0"/>
                        <a:t>108</a:t>
                      </a:r>
                    </a:p>
                    <a:p>
                      <a:pPr algn="ctr"/>
                      <a:endParaRPr lang="en-US" sz="1600" dirty="0"/>
                    </a:p>
                    <a:p>
                      <a:pPr algn="ctr"/>
                      <a:r>
                        <a:rPr lang="en-US" sz="1600" dirty="0"/>
                        <a:t>62</a:t>
                      </a:r>
                    </a:p>
                    <a:p>
                      <a:pPr algn="ctr"/>
                      <a:endParaRPr lang="en-US" sz="1600" dirty="0"/>
                    </a:p>
                    <a:p>
                      <a:pPr algn="ctr"/>
                      <a:r>
                        <a:rPr lang="en-US" sz="1600" dirty="0"/>
                        <a:t>52</a:t>
                      </a:r>
                    </a:p>
                    <a:p>
                      <a:pPr algn="ctr"/>
                      <a:r>
                        <a:rPr lang="en-US" sz="1600" dirty="0"/>
                        <a:t>40</a:t>
                      </a:r>
                    </a:p>
                    <a:p>
                      <a:pPr algn="ctr"/>
                      <a:r>
                        <a:rPr lang="en-US" sz="1600" dirty="0"/>
                        <a:t>29</a:t>
                      </a:r>
                    </a:p>
                  </a:txBody>
                  <a:tcPr/>
                </a:tc>
                <a:tc>
                  <a:txBody>
                    <a:bodyPr/>
                    <a:lstStyle/>
                    <a:p>
                      <a:pPr algn="ctr"/>
                      <a:endParaRPr lang="en-US" sz="1600" dirty="0"/>
                    </a:p>
                    <a:p>
                      <a:pPr algn="ctr"/>
                      <a:r>
                        <a:rPr lang="en-US" sz="1600" dirty="0"/>
                        <a:t>14.2</a:t>
                      </a:r>
                    </a:p>
                    <a:p>
                      <a:pPr algn="ctr"/>
                      <a:r>
                        <a:rPr lang="en-US" sz="1600" dirty="0"/>
                        <a:t>31.9</a:t>
                      </a:r>
                    </a:p>
                    <a:p>
                      <a:pPr algn="ctr"/>
                      <a:endParaRPr lang="en-US" sz="1600" dirty="0"/>
                    </a:p>
                    <a:p>
                      <a:pPr algn="ctr"/>
                      <a:r>
                        <a:rPr lang="en-US" sz="1600" dirty="0"/>
                        <a:t>18.3</a:t>
                      </a:r>
                    </a:p>
                    <a:p>
                      <a:pPr algn="ctr"/>
                      <a:endParaRPr lang="en-US" sz="1600" dirty="0"/>
                    </a:p>
                    <a:p>
                      <a:pPr algn="ctr"/>
                      <a:r>
                        <a:rPr lang="en-US" sz="1600" dirty="0"/>
                        <a:t>15.3</a:t>
                      </a:r>
                    </a:p>
                    <a:p>
                      <a:pPr algn="ctr"/>
                      <a:r>
                        <a:rPr lang="en-US" sz="1600" dirty="0"/>
                        <a:t>11.8</a:t>
                      </a:r>
                    </a:p>
                    <a:p>
                      <a:pPr algn="ctr"/>
                      <a:r>
                        <a:rPr lang="en-US" sz="1600" dirty="0"/>
                        <a:t>8.6</a:t>
                      </a:r>
                    </a:p>
                  </a:txBody>
                  <a:tcPr/>
                </a:tc>
                <a:extLst>
                  <a:ext uri="{0D108BD9-81ED-4DB2-BD59-A6C34878D82A}">
                    <a16:rowId xmlns:a16="http://schemas.microsoft.com/office/drawing/2014/main" xmlns="" val="10002"/>
                  </a:ext>
                </a:extLst>
              </a:tr>
              <a:tr h="1043724">
                <a:tc>
                  <a:txBody>
                    <a:bodyPr/>
                    <a:lstStyle/>
                    <a:p>
                      <a:r>
                        <a:rPr lang="en-US" sz="1600" dirty="0"/>
                        <a:t>Marital Status</a:t>
                      </a:r>
                    </a:p>
                    <a:p>
                      <a:r>
                        <a:rPr lang="en-US" sz="1600" dirty="0"/>
                        <a:t>   Married</a:t>
                      </a:r>
                    </a:p>
                    <a:p>
                      <a:r>
                        <a:rPr lang="en-US" sz="1600" dirty="0"/>
                        <a:t>   In a stable</a:t>
                      </a:r>
                      <a:r>
                        <a:rPr lang="en-US" sz="1600" baseline="0" dirty="0"/>
                        <a:t> relationship</a:t>
                      </a:r>
                    </a:p>
                    <a:p>
                      <a:r>
                        <a:rPr lang="en-US" sz="1600" baseline="0" dirty="0"/>
                        <a:t>   Single</a:t>
                      </a:r>
                      <a:endParaRPr lang="en-US" sz="1600" dirty="0"/>
                    </a:p>
                  </a:txBody>
                  <a:tcPr/>
                </a:tc>
                <a:tc>
                  <a:txBody>
                    <a:bodyPr/>
                    <a:lstStyle/>
                    <a:p>
                      <a:pPr algn="ctr"/>
                      <a:endParaRPr lang="en-US" sz="1600" dirty="0"/>
                    </a:p>
                    <a:p>
                      <a:pPr algn="ctr"/>
                      <a:r>
                        <a:rPr lang="en-US" sz="1600" dirty="0"/>
                        <a:t>123</a:t>
                      </a:r>
                    </a:p>
                    <a:p>
                      <a:pPr algn="ctr"/>
                      <a:r>
                        <a:rPr lang="en-US" sz="1600" b="1" dirty="0"/>
                        <a:t>142</a:t>
                      </a:r>
                    </a:p>
                    <a:p>
                      <a:pPr algn="ctr"/>
                      <a:r>
                        <a:rPr lang="en-US" sz="1600" dirty="0"/>
                        <a:t>74</a:t>
                      </a:r>
                    </a:p>
                  </a:txBody>
                  <a:tcPr/>
                </a:tc>
                <a:tc>
                  <a:txBody>
                    <a:bodyPr/>
                    <a:lstStyle/>
                    <a:p>
                      <a:pPr algn="ctr"/>
                      <a:endParaRPr lang="en-US" sz="1600" dirty="0"/>
                    </a:p>
                    <a:p>
                      <a:pPr algn="ctr"/>
                      <a:r>
                        <a:rPr lang="en-US" sz="1600" dirty="0"/>
                        <a:t>36.3</a:t>
                      </a:r>
                    </a:p>
                    <a:p>
                      <a:pPr algn="ctr"/>
                      <a:r>
                        <a:rPr lang="en-US" sz="1600" dirty="0"/>
                        <a:t>41.9</a:t>
                      </a:r>
                    </a:p>
                    <a:p>
                      <a:pPr algn="ctr"/>
                      <a:r>
                        <a:rPr lang="en-US" sz="1600" dirty="0"/>
                        <a:t>21.8</a:t>
                      </a:r>
                    </a:p>
                  </a:txBody>
                  <a:tcPr/>
                </a:tc>
                <a:extLst>
                  <a:ext uri="{0D108BD9-81ED-4DB2-BD59-A6C34878D82A}">
                    <a16:rowId xmlns:a16="http://schemas.microsoft.com/office/drawing/2014/main" xmlns="" val="10003"/>
                  </a:ext>
                </a:extLst>
              </a:tr>
              <a:tr h="1282290">
                <a:tc>
                  <a:txBody>
                    <a:bodyPr/>
                    <a:lstStyle/>
                    <a:p>
                      <a:r>
                        <a:rPr lang="en-US" sz="1600" baseline="0" dirty="0"/>
                        <a:t>Monthly Income Level</a:t>
                      </a:r>
                    </a:p>
                    <a:p>
                      <a:r>
                        <a:rPr lang="en-US" sz="1600" baseline="0" dirty="0"/>
                        <a:t>    Between 0 and 499</a:t>
                      </a:r>
                    </a:p>
                    <a:p>
                      <a:r>
                        <a:rPr lang="en-US" sz="1600" baseline="0" dirty="0"/>
                        <a:t>    Between 500 and 999</a:t>
                      </a:r>
                    </a:p>
                    <a:p>
                      <a:r>
                        <a:rPr lang="en-US" sz="1600" baseline="0" dirty="0"/>
                        <a:t>    Between 1000 and 1999</a:t>
                      </a:r>
                    </a:p>
                    <a:p>
                      <a:r>
                        <a:rPr lang="en-US" sz="1600" baseline="0" dirty="0"/>
                        <a:t>    Between 2000 and 4999</a:t>
                      </a:r>
                    </a:p>
                  </a:txBody>
                  <a:tcPr/>
                </a:tc>
                <a:tc>
                  <a:txBody>
                    <a:bodyPr/>
                    <a:lstStyle/>
                    <a:p>
                      <a:pPr algn="ctr"/>
                      <a:endParaRPr lang="en-US" sz="1600" dirty="0"/>
                    </a:p>
                    <a:p>
                      <a:pPr algn="ctr"/>
                      <a:r>
                        <a:rPr lang="en-US" sz="1600" dirty="0"/>
                        <a:t>85</a:t>
                      </a:r>
                    </a:p>
                    <a:p>
                      <a:pPr algn="ctr"/>
                      <a:r>
                        <a:rPr lang="en-US" sz="1600" dirty="0"/>
                        <a:t>78</a:t>
                      </a:r>
                    </a:p>
                    <a:p>
                      <a:pPr algn="ctr"/>
                      <a:r>
                        <a:rPr lang="en-US" sz="1600" b="1" dirty="0"/>
                        <a:t>141</a:t>
                      </a:r>
                    </a:p>
                    <a:p>
                      <a:pPr algn="ctr"/>
                      <a:r>
                        <a:rPr lang="en-US" sz="1600" dirty="0"/>
                        <a:t>28</a:t>
                      </a:r>
                    </a:p>
                  </a:txBody>
                  <a:tcPr/>
                </a:tc>
                <a:tc>
                  <a:txBody>
                    <a:bodyPr/>
                    <a:lstStyle/>
                    <a:p>
                      <a:pPr algn="ctr"/>
                      <a:endParaRPr lang="en-US" sz="1600" dirty="0"/>
                    </a:p>
                    <a:p>
                      <a:pPr algn="ctr"/>
                      <a:r>
                        <a:rPr lang="en-US" sz="1600" dirty="0"/>
                        <a:t>25.6</a:t>
                      </a:r>
                    </a:p>
                    <a:p>
                      <a:pPr algn="ctr"/>
                      <a:r>
                        <a:rPr lang="en-US" sz="1600" dirty="0"/>
                        <a:t>23.5</a:t>
                      </a:r>
                    </a:p>
                    <a:p>
                      <a:pPr algn="ctr"/>
                      <a:r>
                        <a:rPr lang="en-US" sz="1600" dirty="0"/>
                        <a:t>42.5</a:t>
                      </a:r>
                    </a:p>
                    <a:p>
                      <a:pPr algn="ctr"/>
                      <a:r>
                        <a:rPr lang="en-US" sz="1600" dirty="0"/>
                        <a:t>8.4</a:t>
                      </a: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13455308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2A2B66A2-154C-3D48-9090-5E9FD0DCAA67}">
  <we:reference id="fa000000002" version="1.0.0.0" store="en-us" storeType="FirstParty"/>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Crop</Template>
  <TotalTime>8639</TotalTime>
  <Words>2137</Words>
  <Application>Microsoft Office PowerPoint</Application>
  <PresentationFormat>Widescreen</PresentationFormat>
  <Paragraphs>331</Paragraphs>
  <Slides>16</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 Unicode MS</vt:lpstr>
      <vt:lpstr>Calibri</vt:lpstr>
      <vt:lpstr>Franklin Gothic Book</vt:lpstr>
      <vt:lpstr>Franklin Gothic Heavy</vt:lpstr>
      <vt:lpstr>Times New Roman</vt:lpstr>
      <vt:lpstr>Wingdings</vt:lpstr>
      <vt:lpstr>Crop</vt:lpstr>
      <vt:lpstr>The impact of immigration law concerns,  on Immigrants utilization of health care and HIV testing</vt:lpstr>
      <vt:lpstr>Conflict of Interest Disclosure </vt:lpstr>
      <vt:lpstr>Latino Immigrants in the United States</vt:lpstr>
      <vt:lpstr>U.S. Latino Immigrants Face Health Disparities</vt:lpstr>
      <vt:lpstr>Barriers to Health Care Access and HIV testing1-5</vt:lpstr>
      <vt:lpstr>Gap in Prior Research </vt:lpstr>
      <vt:lpstr>Present study</vt:lpstr>
      <vt:lpstr>Procedure </vt:lpstr>
      <vt:lpstr>PowerPoint Presentation</vt:lpstr>
      <vt:lpstr>PowerPoint Presentation</vt:lpstr>
      <vt:lpstr>Hypothesis and Approach to Analysis</vt:lpstr>
      <vt:lpstr>Results Hypothesis 1</vt:lpstr>
      <vt:lpstr>Results Hypothesis 2</vt:lpstr>
      <vt:lpstr>Results Hypothesis 3</vt:lpstr>
      <vt:lpstr>Discussion &amp; Limitations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immigration law concerns, immigration climate &amp; fear of deportation on Immigrants utilization of health care and hiv testing</dc:title>
  <dc:creator>Microsoft Office User</dc:creator>
  <cp:lastModifiedBy>Saal</cp:lastModifiedBy>
  <cp:revision>100</cp:revision>
  <dcterms:created xsi:type="dcterms:W3CDTF">2018-05-04T15:49:35Z</dcterms:created>
  <dcterms:modified xsi:type="dcterms:W3CDTF">2018-07-25T10:16:47Z</dcterms:modified>
</cp:coreProperties>
</file>